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70" r:id="rId5"/>
    <p:sldId id="271" r:id="rId6"/>
    <p:sldId id="272" r:id="rId7"/>
    <p:sldId id="273" r:id="rId8"/>
    <p:sldId id="274" r:id="rId9"/>
    <p:sldId id="275" r:id="rId10"/>
    <p:sldId id="276" r:id="rId11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4"/>
    <p:restoredTop sz="91197"/>
  </p:normalViewPr>
  <p:slideViewPr>
    <p:cSldViewPr snapToGrid="0">
      <p:cViewPr varScale="1">
        <p:scale>
          <a:sx n="68" d="100"/>
          <a:sy n="68" d="100"/>
        </p:scale>
        <p:origin x="6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066B0-FF7F-0548-8991-1A5F48097035}" type="datetimeFigureOut">
              <a:rPr lang="en-PT" smtClean="0"/>
              <a:t>01/15/2026</a:t>
            </a:fld>
            <a:endParaRPr lang="en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86772-E008-4D4C-800D-919B4BBDEA4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198060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86772-E008-4D4C-800D-919B4BBDEA4D}" type="slidenum">
              <a:rPr lang="en-PT" smtClean="0"/>
              <a:t>1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56744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12846F-1D65-AD9B-0097-1D5A71D163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4291586"/>
            <a:ext cx="10183811" cy="13147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500" baseline="0">
                <a:latin typeface="Source Sans 3" panose="020B03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 </a:t>
            </a:r>
            <a:r>
              <a:rPr lang="en-GB" dirty="0" err="1"/>
              <a:t>necessário</a:t>
            </a:r>
            <a:r>
              <a:rPr lang="en-GB" dirty="0"/>
              <a:t>, </a:t>
            </a:r>
            <a:r>
              <a:rPr lang="en-GB" dirty="0" err="1"/>
              <a:t>colocar</a:t>
            </a:r>
            <a:r>
              <a:rPr lang="en-GB" dirty="0"/>
              <a:t> </a:t>
            </a:r>
            <a:r>
              <a:rPr lang="en-GB" dirty="0" err="1"/>
              <a:t>aqui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informações</a:t>
            </a:r>
            <a:r>
              <a:rPr lang="en-GB" dirty="0"/>
              <a:t> que </a:t>
            </a:r>
            <a:r>
              <a:rPr lang="en-GB" dirty="0" err="1"/>
              <a:t>completem</a:t>
            </a:r>
            <a:r>
              <a:rPr lang="en-GB" dirty="0"/>
              <a:t> o </a:t>
            </a:r>
            <a:r>
              <a:rPr lang="en-GB" dirty="0" err="1"/>
              <a:t>âmbito</a:t>
            </a:r>
            <a:r>
              <a:rPr lang="en-GB" dirty="0"/>
              <a:t> da </a:t>
            </a:r>
            <a:r>
              <a:rPr lang="en-GB" dirty="0" err="1"/>
              <a:t>apresentação</a:t>
            </a:r>
            <a:r>
              <a:rPr lang="en-GB" dirty="0"/>
              <a:t>.</a:t>
            </a:r>
            <a:endParaRPr lang="en-PT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CD1725-7D88-F79B-7D20-411DAF95E3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468199"/>
            <a:ext cx="10183812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5600" b="1" i="0" baseline="0">
                <a:latin typeface="Source Sans 3" panose="020B0303030403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Aqui</a:t>
            </a:r>
            <a:r>
              <a:rPr lang="en-GB" dirty="0"/>
              <a:t> </a:t>
            </a:r>
            <a:r>
              <a:rPr lang="en-GB" dirty="0" err="1"/>
              <a:t>deve</a:t>
            </a:r>
            <a:r>
              <a:rPr lang="en-GB" dirty="0"/>
              <a:t> </a:t>
            </a:r>
            <a:r>
              <a:rPr lang="en-GB" dirty="0" err="1"/>
              <a:t>entrar</a:t>
            </a:r>
            <a:r>
              <a:rPr lang="en-GB" dirty="0"/>
              <a:t> o </a:t>
            </a:r>
            <a:r>
              <a:rPr lang="en-GB" dirty="0" err="1"/>
              <a:t>título</a:t>
            </a:r>
            <a:r>
              <a:rPr lang="en-GB" dirty="0"/>
              <a:t> da </a:t>
            </a:r>
            <a:r>
              <a:rPr lang="en-GB" dirty="0" err="1"/>
              <a:t>apresentação</a:t>
            </a:r>
            <a:endParaRPr lang="en-PT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9609F67-0BB5-0216-A001-6D91841AEC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956087"/>
            <a:ext cx="7126028" cy="3444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cap="all" baseline="0">
                <a:solidFill>
                  <a:schemeClr val="tx1"/>
                </a:solidFill>
                <a:latin typeface="Source Sans 3" panose="020B0303030403020204" pitchFamily="34" charset="0"/>
              </a:defRPr>
            </a:lvl1pPr>
            <a:lvl2pPr>
              <a:defRPr sz="2000" cap="all" baseline="0">
                <a:solidFill>
                  <a:schemeClr val="bg1"/>
                </a:solidFill>
              </a:defRPr>
            </a:lvl2pPr>
            <a:lvl3pPr>
              <a:defRPr sz="2000" cap="all" baseline="0">
                <a:solidFill>
                  <a:schemeClr val="bg1"/>
                </a:solidFill>
              </a:defRPr>
            </a:lvl3pPr>
            <a:lvl4pPr>
              <a:defRPr sz="2000" cap="all" baseline="0">
                <a:solidFill>
                  <a:schemeClr val="bg1"/>
                </a:solidFill>
              </a:defRPr>
            </a:lvl4pPr>
            <a:lvl5pPr>
              <a:defRPr sz="20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Tema</a:t>
            </a:r>
            <a:r>
              <a:rPr lang="en-GB" dirty="0"/>
              <a:t> </a:t>
            </a:r>
            <a:r>
              <a:rPr lang="en-GB" dirty="0" err="1"/>
              <a:t>genérico</a:t>
            </a:r>
            <a:r>
              <a:rPr lang="en-GB" dirty="0"/>
              <a:t> da </a:t>
            </a:r>
            <a:r>
              <a:rPr lang="en-GB" dirty="0" err="1"/>
              <a:t>apresentação</a:t>
            </a:r>
            <a:r>
              <a:rPr lang="en-GB" dirty="0"/>
              <a:t> / </a:t>
            </a:r>
            <a:r>
              <a:rPr lang="en-GB" dirty="0" err="1"/>
              <a:t>antetítulo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4180574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NTEUDO N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6A253-1688-8C7D-6921-D5C668D07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289" y="734131"/>
            <a:ext cx="10462596" cy="6651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 i="0" baseline="0"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deste</a:t>
            </a:r>
            <a:r>
              <a:rPr lang="en-GB" dirty="0"/>
              <a:t> slide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5D413-5E61-8E0E-2778-379DE9C02DD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6288" y="1564312"/>
            <a:ext cx="10462597" cy="40883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500" baseline="0">
                <a:latin typeface="Source Sans 3" panose="020B0303030403020204" pitchFamily="34" charset="0"/>
              </a:defRPr>
            </a:lvl1pPr>
            <a:lvl2pPr>
              <a:defRPr sz="2000" baseline="0">
                <a:latin typeface="Source Sans 3" panose="020B0303030403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2500" baseline="0">
                <a:latin typeface="Source Sans 3" panose="020B0303030403020204" pitchFamily="34" charset="0"/>
              </a:defRPr>
            </a:lvl3pPr>
            <a:lvl4pPr>
              <a:lnSpc>
                <a:spcPct val="100000"/>
              </a:lnSpc>
              <a:defRPr sz="2500" baseline="0">
                <a:latin typeface="Source Sans 3" panose="020B0303030403020204" pitchFamily="34" charset="0"/>
              </a:defRPr>
            </a:lvl4pPr>
            <a:lvl5pPr>
              <a:lnSpc>
                <a:spcPct val="100000"/>
              </a:lnSpc>
              <a:defRPr sz="2500" baseline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GB" dirty="0"/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typesetting.</a:t>
            </a:r>
          </a:p>
          <a:p>
            <a:pPr lvl="0"/>
            <a:r>
              <a:rPr lang="en-GB" dirty="0"/>
              <a:t>Lorem Ipsum </a:t>
            </a:r>
          </a:p>
          <a:p>
            <a:pPr lvl="1"/>
            <a:r>
              <a:rPr lang="en-GB" dirty="0"/>
              <a:t>Lorem Ipsum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C413EDF-8C82-8A2E-DA0E-528E60D8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218" y="6040964"/>
            <a:ext cx="842667" cy="365125"/>
          </a:xfrm>
          <a:prstGeom prst="rect">
            <a:avLst/>
          </a:prstGeom>
        </p:spPr>
        <p:txBody>
          <a:bodyPr/>
          <a:lstStyle>
            <a:lvl1pPr algn="r">
              <a:defRPr sz="1500" baseline="0">
                <a:latin typeface="Source Sans 3" panose="020B0303030403020204" pitchFamily="34" charset="0"/>
              </a:defRPr>
            </a:lvl1pPr>
          </a:lstStyle>
          <a:p>
            <a:fld id="{F879BBEE-66EF-4344-9018-3C6C601B93D3}" type="slidenum">
              <a:rPr lang="en-PT" smtClean="0"/>
              <a:pPr/>
              <a:t>‹#›</a:t>
            </a:fld>
            <a:endParaRPr lang="en-P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842AD7-DE36-F456-BBA6-FDDD6D5AD9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43075" y="6008411"/>
            <a:ext cx="8315325" cy="390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aseline="0">
                <a:latin typeface="Source Sans 3" panose="020B0303030403020204" pitchFamily="34" charset="0"/>
              </a:defRPr>
            </a:lvl1pPr>
          </a:lstStyle>
          <a:p>
            <a:pPr lvl="0"/>
            <a:r>
              <a:rPr lang="en-GB" dirty="0" err="1"/>
              <a:t>Módulo</a:t>
            </a:r>
            <a:r>
              <a:rPr lang="en-GB" dirty="0"/>
              <a:t> 1 &gt; </a:t>
            </a:r>
            <a:r>
              <a:rPr lang="en-GB" dirty="0" err="1"/>
              <a:t>Módulo</a:t>
            </a:r>
            <a:r>
              <a:rPr lang="en-GB" dirty="0"/>
              <a:t> 2 – </a:t>
            </a:r>
            <a:r>
              <a:rPr lang="en-GB" dirty="0" err="1"/>
              <a:t>Módulo</a:t>
            </a:r>
            <a:r>
              <a:rPr lang="en-GB" dirty="0"/>
              <a:t> actual a BOLD &gt; </a:t>
            </a:r>
            <a:r>
              <a:rPr lang="en-GB" dirty="0" err="1"/>
              <a:t>Módulo</a:t>
            </a:r>
            <a:r>
              <a:rPr lang="en-GB" dirty="0"/>
              <a:t> 3 &gt; Final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404730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NTEUDO N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17E7C-A0E4-06CC-1196-8FE640391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320" y="2176463"/>
            <a:ext cx="5157787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500" b="1" baseline="0">
                <a:latin typeface="Source Sans 3" panose="020B03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13AC0-7E63-82B5-AF4D-F0DA178D9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320" y="3079397"/>
            <a:ext cx="5157787" cy="2835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aseline="0">
                <a:latin typeface="Source Sans 3" panose="020B0303030403020204" pitchFamily="34" charset="0"/>
              </a:defRPr>
            </a:lvl1pPr>
            <a:lvl2pPr>
              <a:defRPr sz="2000" baseline="0">
                <a:latin typeface="Source Sans 3" panose="020B0303030403020204" pitchFamily="34" charset="0"/>
              </a:defRPr>
            </a:lvl2pPr>
            <a:lvl3pPr>
              <a:defRPr sz="2000" baseline="0">
                <a:latin typeface="Source Sans 3" panose="020B0303030403020204" pitchFamily="34" charset="0"/>
              </a:defRPr>
            </a:lvl3pPr>
            <a:lvl4pPr>
              <a:defRPr sz="2000" baseline="0">
                <a:latin typeface="Source Sans 3" panose="020B0303030403020204" pitchFamily="34" charset="0"/>
              </a:defRPr>
            </a:lvl4pPr>
            <a:lvl5pPr>
              <a:defRPr sz="2000" baseline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8E1D6-9D41-9054-98BF-1C5B55657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64590" y="2176463"/>
            <a:ext cx="5183188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500" b="1" baseline="0">
                <a:latin typeface="Source Sans 3" panose="020B03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6EA1AA-A2DB-A4DD-6DE8-0CC85FD23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289" y="734131"/>
            <a:ext cx="10515600" cy="12830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 i="0" baseline="0"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deste</a:t>
            </a:r>
            <a:r>
              <a:rPr lang="en-GB" dirty="0"/>
              <a:t> slide</a:t>
            </a:r>
            <a:endParaRPr lang="en-PT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403DF31-4B49-167A-0B38-32EDCF7922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51098" y="3079397"/>
            <a:ext cx="5157787" cy="2835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aseline="0">
                <a:latin typeface="Source Sans 3" panose="020B0303030403020204" pitchFamily="34" charset="0"/>
              </a:defRPr>
            </a:lvl1pPr>
            <a:lvl2pPr>
              <a:defRPr sz="2000" baseline="0">
                <a:latin typeface="Source Sans 3" panose="020B0303030403020204" pitchFamily="34" charset="0"/>
              </a:defRPr>
            </a:lvl2pPr>
            <a:lvl3pPr>
              <a:defRPr sz="2000" baseline="0">
                <a:latin typeface="Source Sans 3" panose="020B0303030403020204" pitchFamily="34" charset="0"/>
              </a:defRPr>
            </a:lvl3pPr>
            <a:lvl4pPr>
              <a:defRPr sz="2000" baseline="0">
                <a:latin typeface="Source Sans 3" panose="020B0303030403020204" pitchFamily="34" charset="0"/>
              </a:defRPr>
            </a:lvl4pPr>
            <a:lvl5pPr>
              <a:defRPr sz="2000" baseline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T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A83DA745-FC3A-374E-5DFF-18F84668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218" y="6040964"/>
            <a:ext cx="842667" cy="365125"/>
          </a:xfrm>
          <a:prstGeom prst="rect">
            <a:avLst/>
          </a:prstGeom>
        </p:spPr>
        <p:txBody>
          <a:bodyPr/>
          <a:lstStyle>
            <a:lvl1pPr algn="r">
              <a:defRPr sz="1500" baseline="0">
                <a:latin typeface="Source Sans 3" panose="020B0303030403020204" pitchFamily="34" charset="0"/>
              </a:defRPr>
            </a:lvl1pPr>
          </a:lstStyle>
          <a:p>
            <a:fld id="{F879BBEE-66EF-4344-9018-3C6C601B93D3}" type="slidenum">
              <a:rPr lang="en-PT" smtClean="0"/>
              <a:pPr/>
              <a:t>‹#›</a:t>
            </a:fld>
            <a:endParaRPr lang="en-PT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0E98E56-5354-FBA8-F354-5B0EB3F16A5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43075" y="6008411"/>
            <a:ext cx="8315325" cy="390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aseline="0">
                <a:latin typeface="Source Sans 3" panose="020B0303030403020204" pitchFamily="34" charset="0"/>
              </a:defRPr>
            </a:lvl1pPr>
          </a:lstStyle>
          <a:p>
            <a:pPr lvl="0"/>
            <a:r>
              <a:rPr lang="en-GB" dirty="0" err="1"/>
              <a:t>Módulo</a:t>
            </a:r>
            <a:r>
              <a:rPr lang="en-GB" dirty="0"/>
              <a:t> 1 &gt; </a:t>
            </a:r>
            <a:r>
              <a:rPr lang="en-GB" dirty="0" err="1"/>
              <a:t>Módulo</a:t>
            </a:r>
            <a:r>
              <a:rPr lang="en-GB" dirty="0"/>
              <a:t> 2 – </a:t>
            </a:r>
            <a:r>
              <a:rPr lang="en-GB" dirty="0" err="1"/>
              <a:t>Módulo</a:t>
            </a:r>
            <a:r>
              <a:rPr lang="en-GB" dirty="0"/>
              <a:t> actual a BOLD &gt; </a:t>
            </a:r>
            <a:r>
              <a:rPr lang="en-GB" dirty="0" err="1"/>
              <a:t>Módulo</a:t>
            </a:r>
            <a:r>
              <a:rPr lang="en-GB" dirty="0"/>
              <a:t> 3 &gt; Final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959098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NTEUDO N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76EA1AA-A2DB-A4DD-6DE8-0CC85FD23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8419" y="118710"/>
            <a:ext cx="8296820" cy="66517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0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da </a:t>
            </a:r>
            <a:r>
              <a:rPr lang="en-GB" dirty="0" err="1"/>
              <a:t>apresentação</a:t>
            </a:r>
            <a:endParaRPr lang="en-PT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C5B87CC-340B-0AC2-CA8E-0011B0DE8A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6289" y="1302488"/>
            <a:ext cx="11148950" cy="66517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 i="0" baseline="0"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deste</a:t>
            </a:r>
            <a:r>
              <a:rPr lang="en-GB" dirty="0"/>
              <a:t> slide</a:t>
            </a:r>
            <a:endParaRPr lang="en-PT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70C2FFC-FFCC-5422-1AF4-45089534E07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6289" y="6348657"/>
            <a:ext cx="6084743" cy="39767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500" baseline="0">
                <a:latin typeface="Source Sans 3" panose="020B0303030403020204" pitchFamily="34" charset="0"/>
              </a:defRPr>
            </a:lvl1pPr>
          </a:lstStyle>
          <a:p>
            <a:pPr lvl="0"/>
            <a:r>
              <a:rPr lang="en-GB" dirty="0" err="1"/>
              <a:t>Módulo</a:t>
            </a:r>
            <a:r>
              <a:rPr lang="en-GB" dirty="0"/>
              <a:t> 1 &gt; </a:t>
            </a:r>
            <a:r>
              <a:rPr lang="en-GB" dirty="0" err="1"/>
              <a:t>Módulo</a:t>
            </a:r>
            <a:r>
              <a:rPr lang="en-GB" dirty="0"/>
              <a:t> 2 – </a:t>
            </a:r>
            <a:r>
              <a:rPr lang="en-GB" dirty="0" err="1"/>
              <a:t>Módulo</a:t>
            </a:r>
            <a:r>
              <a:rPr lang="en-GB" dirty="0"/>
              <a:t> actual a BOLD &gt; </a:t>
            </a:r>
            <a:r>
              <a:rPr lang="en-GB" dirty="0" err="1"/>
              <a:t>Módulo</a:t>
            </a:r>
            <a:r>
              <a:rPr lang="en-GB" dirty="0"/>
              <a:t> 3 &gt; Final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658265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AGRADECIMENTOS / DESPED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6BF2B8-875B-9352-136E-542DA6D01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702" y="2466108"/>
            <a:ext cx="4323571" cy="393998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10000"/>
              </a:lnSpc>
              <a:defRPr sz="30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Contactos</a:t>
            </a:r>
            <a:endParaRPr lang="en-PT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26BC1D-1C60-CE08-DB69-064FB063C14E}"/>
              </a:ext>
            </a:extLst>
          </p:cNvPr>
          <p:cNvSpPr txBox="1">
            <a:spLocks/>
          </p:cNvSpPr>
          <p:nvPr userDrawn="1"/>
        </p:nvSpPr>
        <p:spPr>
          <a:xfrm>
            <a:off x="646289" y="2327403"/>
            <a:ext cx="4466038" cy="12830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en-GB" dirty="0" err="1"/>
              <a:t>Agradecimentos</a:t>
            </a:r>
            <a:r>
              <a:rPr lang="en-GB" dirty="0"/>
              <a:t> e despedidas</a:t>
            </a:r>
            <a:endParaRPr lang="en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A98B4-F7D0-315E-D7FE-5EE6057DB5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113" y="3727450"/>
            <a:ext cx="4591050" cy="162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500" baseline="0">
                <a:latin typeface="Source Sans 3" panose="020B0303030403020204" pitchFamily="34" charset="0"/>
              </a:defRPr>
            </a:lvl1pPr>
          </a:lstStyle>
          <a:p>
            <a:pPr lvl="0"/>
            <a:r>
              <a:rPr lang="en-GB" dirty="0"/>
              <a:t>Lorem Ipsum is simply dummy text of the printing and typesetting industry. </a:t>
            </a:r>
          </a:p>
        </p:txBody>
      </p:sp>
    </p:spTree>
    <p:extLst>
      <p:ext uri="{BB962C8B-B14F-4D97-AF65-F5344CB8AC3E}">
        <p14:creationId xmlns:p14="http://schemas.microsoft.com/office/powerpoint/2010/main" val="356195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CAPITULO N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9B31A-CEB5-6008-589B-529E3B736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8" y="904772"/>
            <a:ext cx="3029262" cy="5540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do modulo / </a:t>
            </a:r>
            <a:r>
              <a:rPr lang="en-GB" dirty="0" err="1"/>
              <a:t>capítulo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E88E3-6183-57E4-A3AF-868F48E44D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55760" y="904772"/>
            <a:ext cx="7219928" cy="5540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aseline="0">
                <a:solidFill>
                  <a:schemeClr val="tx1"/>
                </a:solidFill>
                <a:latin typeface="Source Sans 3" panose="020B0303030403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</a:defRPr>
            </a:lvl3pPr>
            <a:lvl4pPr>
              <a:defRPr sz="2000" baseline="0">
                <a:solidFill>
                  <a:schemeClr val="tx1"/>
                </a:solidFill>
              </a:defRPr>
            </a:lvl4pPr>
            <a:lvl5pPr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Tópico</a:t>
            </a:r>
            <a:r>
              <a:rPr lang="en-GB" dirty="0"/>
              <a:t> 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Tópico</a:t>
            </a:r>
            <a:r>
              <a:rPr lang="en-GB" dirty="0"/>
              <a:t> 2</a:t>
            </a:r>
          </a:p>
          <a:p>
            <a:pPr lvl="0"/>
            <a:r>
              <a:rPr lang="en-GB" dirty="0" err="1"/>
              <a:t>Tópico</a:t>
            </a:r>
            <a:r>
              <a:rPr lang="en-GB" dirty="0"/>
              <a:t> 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Tópico</a:t>
            </a:r>
            <a:r>
              <a:rPr lang="en-GB" dirty="0"/>
              <a:t> 4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36179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NTEUDO N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6A253-1688-8C7D-6921-D5C668D07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289" y="734131"/>
            <a:ext cx="10462596" cy="6651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 i="0" baseline="0"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deste</a:t>
            </a:r>
            <a:r>
              <a:rPr lang="en-GB" dirty="0"/>
              <a:t> slide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5D413-5E61-8E0E-2778-379DE9C02DD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6288" y="1564312"/>
            <a:ext cx="10462597" cy="40883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500" baseline="0">
                <a:latin typeface="Source Sans 3" panose="020B0303030403020204" pitchFamily="34" charset="0"/>
              </a:defRPr>
            </a:lvl1pPr>
            <a:lvl2pPr>
              <a:defRPr sz="2000" baseline="0">
                <a:latin typeface="Source Sans 3" panose="020B0303030403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2500" baseline="0">
                <a:latin typeface="Source Sans 3" panose="020B0303030403020204" pitchFamily="34" charset="0"/>
              </a:defRPr>
            </a:lvl3pPr>
            <a:lvl4pPr>
              <a:lnSpc>
                <a:spcPct val="100000"/>
              </a:lnSpc>
              <a:defRPr sz="2500" baseline="0">
                <a:latin typeface="Source Sans 3" panose="020B0303030403020204" pitchFamily="34" charset="0"/>
              </a:defRPr>
            </a:lvl4pPr>
            <a:lvl5pPr>
              <a:lnSpc>
                <a:spcPct val="100000"/>
              </a:lnSpc>
              <a:defRPr sz="2500" baseline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GB" dirty="0"/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typesetting.</a:t>
            </a:r>
          </a:p>
          <a:p>
            <a:pPr lvl="0"/>
            <a:r>
              <a:rPr lang="en-GB" dirty="0"/>
              <a:t>Lorem Ipsum </a:t>
            </a:r>
          </a:p>
          <a:p>
            <a:pPr lvl="1"/>
            <a:r>
              <a:rPr lang="en-GB" dirty="0"/>
              <a:t>Lorem Ipsum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C413EDF-8C82-8A2E-DA0E-528E60D8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218" y="6040964"/>
            <a:ext cx="842667" cy="365125"/>
          </a:xfrm>
          <a:prstGeom prst="rect">
            <a:avLst/>
          </a:prstGeom>
        </p:spPr>
        <p:txBody>
          <a:bodyPr/>
          <a:lstStyle>
            <a:lvl1pPr algn="r">
              <a:defRPr sz="1500" baseline="0">
                <a:latin typeface="Source Sans 3" panose="020B0303030403020204" pitchFamily="34" charset="0"/>
              </a:defRPr>
            </a:lvl1pPr>
          </a:lstStyle>
          <a:p>
            <a:fld id="{F879BBEE-66EF-4344-9018-3C6C601B93D3}" type="slidenum">
              <a:rPr lang="en-PT" smtClean="0"/>
              <a:pPr/>
              <a:t>‹#›</a:t>
            </a:fld>
            <a:endParaRPr lang="en-P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842AD7-DE36-F456-BBA6-FDDD6D5AD9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43075" y="6008411"/>
            <a:ext cx="8315325" cy="390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aseline="0">
                <a:latin typeface="Source Sans 3" panose="020B0303030403020204" pitchFamily="34" charset="0"/>
              </a:defRPr>
            </a:lvl1pPr>
          </a:lstStyle>
          <a:p>
            <a:pPr lvl="0"/>
            <a:r>
              <a:rPr lang="en-GB" dirty="0" err="1"/>
              <a:t>Módulo</a:t>
            </a:r>
            <a:r>
              <a:rPr lang="en-GB" dirty="0"/>
              <a:t> 1 &gt; </a:t>
            </a:r>
            <a:r>
              <a:rPr lang="en-GB" dirty="0" err="1"/>
              <a:t>Módulo</a:t>
            </a:r>
            <a:r>
              <a:rPr lang="en-GB" dirty="0"/>
              <a:t> 2 – </a:t>
            </a:r>
            <a:r>
              <a:rPr lang="en-GB" dirty="0" err="1"/>
              <a:t>Módulo</a:t>
            </a:r>
            <a:r>
              <a:rPr lang="en-GB" dirty="0"/>
              <a:t> actual a BOLD &gt; </a:t>
            </a:r>
            <a:r>
              <a:rPr lang="en-GB" dirty="0" err="1"/>
              <a:t>Módulo</a:t>
            </a:r>
            <a:r>
              <a:rPr lang="en-GB" dirty="0"/>
              <a:t> 3 &gt; Final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51050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NTEUDO N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17E7C-A0E4-06CC-1196-8FE640391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320" y="2176463"/>
            <a:ext cx="5157787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500" b="1" baseline="0">
                <a:latin typeface="Source Sans 3" panose="020B03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13AC0-7E63-82B5-AF4D-F0DA178D9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320" y="3079397"/>
            <a:ext cx="5157787" cy="2835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aseline="0">
                <a:latin typeface="Source Sans 3" panose="020B0303030403020204" pitchFamily="34" charset="0"/>
              </a:defRPr>
            </a:lvl1pPr>
            <a:lvl2pPr>
              <a:defRPr sz="2000" baseline="0">
                <a:latin typeface="Source Sans 3" panose="020B0303030403020204" pitchFamily="34" charset="0"/>
              </a:defRPr>
            </a:lvl2pPr>
            <a:lvl3pPr>
              <a:defRPr sz="2000" baseline="0">
                <a:latin typeface="Source Sans 3" panose="020B0303030403020204" pitchFamily="34" charset="0"/>
              </a:defRPr>
            </a:lvl3pPr>
            <a:lvl4pPr>
              <a:defRPr sz="2000" baseline="0">
                <a:latin typeface="Source Sans 3" panose="020B0303030403020204" pitchFamily="34" charset="0"/>
              </a:defRPr>
            </a:lvl4pPr>
            <a:lvl5pPr>
              <a:defRPr sz="2000" baseline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8E1D6-9D41-9054-98BF-1C5B55657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64590" y="2176463"/>
            <a:ext cx="5183188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500" b="1" baseline="0">
                <a:latin typeface="Source Sans 3" panose="020B03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6EA1AA-A2DB-A4DD-6DE8-0CC85FD23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289" y="734131"/>
            <a:ext cx="10515600" cy="12830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 i="0" baseline="0"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deste</a:t>
            </a:r>
            <a:r>
              <a:rPr lang="en-GB" dirty="0"/>
              <a:t> slide</a:t>
            </a:r>
            <a:endParaRPr lang="en-PT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403DF31-4B49-167A-0B38-32EDCF7922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51098" y="3079397"/>
            <a:ext cx="5157787" cy="2835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aseline="0">
                <a:latin typeface="Source Sans 3" panose="020B0303030403020204" pitchFamily="34" charset="0"/>
              </a:defRPr>
            </a:lvl1pPr>
            <a:lvl2pPr>
              <a:defRPr sz="2000" baseline="0">
                <a:latin typeface="Source Sans 3" panose="020B0303030403020204" pitchFamily="34" charset="0"/>
              </a:defRPr>
            </a:lvl2pPr>
            <a:lvl3pPr>
              <a:defRPr sz="2000" baseline="0">
                <a:latin typeface="Source Sans 3" panose="020B0303030403020204" pitchFamily="34" charset="0"/>
              </a:defRPr>
            </a:lvl3pPr>
            <a:lvl4pPr>
              <a:defRPr sz="2000" baseline="0">
                <a:latin typeface="Source Sans 3" panose="020B0303030403020204" pitchFamily="34" charset="0"/>
              </a:defRPr>
            </a:lvl4pPr>
            <a:lvl5pPr>
              <a:defRPr sz="2000" baseline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T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A83DA745-FC3A-374E-5DFF-18F84668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218" y="6040964"/>
            <a:ext cx="842667" cy="365125"/>
          </a:xfrm>
          <a:prstGeom prst="rect">
            <a:avLst/>
          </a:prstGeom>
        </p:spPr>
        <p:txBody>
          <a:bodyPr/>
          <a:lstStyle>
            <a:lvl1pPr algn="r">
              <a:defRPr sz="1500" baseline="0">
                <a:latin typeface="Source Sans 3" panose="020B0303030403020204" pitchFamily="34" charset="0"/>
              </a:defRPr>
            </a:lvl1pPr>
          </a:lstStyle>
          <a:p>
            <a:fld id="{F879BBEE-66EF-4344-9018-3C6C601B93D3}" type="slidenum">
              <a:rPr lang="en-PT" smtClean="0"/>
              <a:pPr/>
              <a:t>‹#›</a:t>
            </a:fld>
            <a:endParaRPr lang="en-PT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0E98E56-5354-FBA8-F354-5B0EB3F16A5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743075" y="6008411"/>
            <a:ext cx="8315325" cy="390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aseline="0">
                <a:latin typeface="Source Sans 3" panose="020B0303030403020204" pitchFamily="34" charset="0"/>
              </a:defRPr>
            </a:lvl1pPr>
          </a:lstStyle>
          <a:p>
            <a:pPr lvl="0"/>
            <a:r>
              <a:rPr lang="en-GB" dirty="0" err="1"/>
              <a:t>Módulo</a:t>
            </a:r>
            <a:r>
              <a:rPr lang="en-GB" dirty="0"/>
              <a:t> 1 &gt; </a:t>
            </a:r>
            <a:r>
              <a:rPr lang="en-GB" dirty="0" err="1"/>
              <a:t>Módulo</a:t>
            </a:r>
            <a:r>
              <a:rPr lang="en-GB" dirty="0"/>
              <a:t> 2 – </a:t>
            </a:r>
            <a:r>
              <a:rPr lang="en-GB" dirty="0" err="1"/>
              <a:t>Módulo</a:t>
            </a:r>
            <a:r>
              <a:rPr lang="en-GB" dirty="0"/>
              <a:t> actual a BOLD &gt; </a:t>
            </a:r>
            <a:r>
              <a:rPr lang="en-GB" dirty="0" err="1"/>
              <a:t>Módulo</a:t>
            </a:r>
            <a:r>
              <a:rPr lang="en-GB" dirty="0"/>
              <a:t> 3 &gt; Final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70194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NTEUDO N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76EA1AA-A2DB-A4DD-6DE8-0CC85FD23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8419" y="118710"/>
            <a:ext cx="8296820" cy="66517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0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da </a:t>
            </a:r>
            <a:r>
              <a:rPr lang="en-GB" dirty="0" err="1"/>
              <a:t>apresentação</a:t>
            </a:r>
            <a:endParaRPr lang="en-PT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C5B87CC-340B-0AC2-CA8E-0011B0DE8A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6289" y="1302488"/>
            <a:ext cx="11148950" cy="66517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 i="0" baseline="0"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deste</a:t>
            </a:r>
            <a:r>
              <a:rPr lang="en-GB" dirty="0"/>
              <a:t> slide</a:t>
            </a:r>
            <a:endParaRPr lang="en-PT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70C2FFC-FFCC-5422-1AF4-45089534E07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6289" y="6348657"/>
            <a:ext cx="6084743" cy="39767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500" baseline="0">
                <a:latin typeface="Source Sans 3" panose="020B0303030403020204" pitchFamily="34" charset="0"/>
              </a:defRPr>
            </a:lvl1pPr>
          </a:lstStyle>
          <a:p>
            <a:pPr lvl="0"/>
            <a:r>
              <a:rPr lang="en-GB" dirty="0" err="1"/>
              <a:t>Módulo</a:t>
            </a:r>
            <a:r>
              <a:rPr lang="en-GB" dirty="0"/>
              <a:t> 1 &gt; </a:t>
            </a:r>
            <a:r>
              <a:rPr lang="en-GB" dirty="0" err="1"/>
              <a:t>Módulo</a:t>
            </a:r>
            <a:r>
              <a:rPr lang="en-GB" dirty="0"/>
              <a:t> 2 – </a:t>
            </a:r>
            <a:r>
              <a:rPr lang="en-GB" dirty="0" err="1"/>
              <a:t>Módulo</a:t>
            </a:r>
            <a:r>
              <a:rPr lang="en-GB" dirty="0"/>
              <a:t> actual a BOLD &gt; </a:t>
            </a:r>
            <a:r>
              <a:rPr lang="en-GB" dirty="0" err="1"/>
              <a:t>Módulo</a:t>
            </a:r>
            <a:r>
              <a:rPr lang="en-GB" dirty="0"/>
              <a:t> 3 &gt; Final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41926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STAQUE N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B59-3363-D05D-14B9-7DC8B76A6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207" y="1228335"/>
            <a:ext cx="10157585" cy="250421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0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Slide de </a:t>
            </a:r>
            <a:r>
              <a:rPr lang="en-GB" dirty="0" err="1"/>
              <a:t>destaque</a:t>
            </a:r>
            <a:r>
              <a:rPr lang="en-GB" dirty="0"/>
              <a:t> para </a:t>
            </a:r>
            <a:r>
              <a:rPr lang="en-GB" dirty="0" err="1"/>
              <a:t>conteúdo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citação</a:t>
            </a:r>
            <a:r>
              <a:rPr lang="en-GB" dirty="0"/>
              <a:t> </a:t>
            </a:r>
            <a:r>
              <a:rPr lang="en-GB" dirty="0" err="1"/>
              <a:t>relevantes</a:t>
            </a:r>
            <a:r>
              <a:rPr lang="en-GB" dirty="0"/>
              <a:t>. 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typesetting.</a:t>
            </a:r>
            <a:br>
              <a:rPr lang="en-GB" dirty="0"/>
            </a:br>
            <a:endParaRPr lang="en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72CE3-F778-43FF-FFC9-C83242FB54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7207" y="4453238"/>
            <a:ext cx="10157585" cy="185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50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GB" dirty="0"/>
              <a:t>Se </a:t>
            </a:r>
            <a:r>
              <a:rPr lang="en-GB" dirty="0" err="1"/>
              <a:t>necessário</a:t>
            </a:r>
            <a:r>
              <a:rPr lang="en-GB" dirty="0"/>
              <a:t>, </a:t>
            </a:r>
            <a:r>
              <a:rPr lang="en-GB" dirty="0" err="1"/>
              <a:t>completar</a:t>
            </a:r>
            <a:r>
              <a:rPr lang="en-GB" dirty="0"/>
              <a:t> com um </a:t>
            </a:r>
            <a:r>
              <a:rPr lang="en-GB" dirty="0" err="1"/>
              <a:t>segundo</a:t>
            </a:r>
            <a:r>
              <a:rPr lang="en-GB" dirty="0"/>
              <a:t> </a:t>
            </a:r>
            <a:r>
              <a:rPr lang="en-GB" dirty="0" err="1"/>
              <a:t>nível</a:t>
            </a:r>
            <a:r>
              <a:rPr lang="en-GB" dirty="0"/>
              <a:t> de </a:t>
            </a:r>
            <a:r>
              <a:rPr lang="en-GB" dirty="0" err="1"/>
              <a:t>informação</a:t>
            </a:r>
            <a:r>
              <a:rPr lang="en-GB" dirty="0"/>
              <a:t>.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81842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NTEUDO N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6A253-1688-8C7D-6921-D5C668D07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289" y="734131"/>
            <a:ext cx="10462596" cy="6651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 i="0" baseline="0"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deste</a:t>
            </a:r>
            <a:r>
              <a:rPr lang="en-GB" dirty="0"/>
              <a:t> slide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5D413-5E61-8E0E-2778-379DE9C02DD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6288" y="1564312"/>
            <a:ext cx="10462597" cy="40883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500" baseline="0">
                <a:latin typeface="Source Sans 3" panose="020B0303030403020204" pitchFamily="34" charset="0"/>
              </a:defRPr>
            </a:lvl1pPr>
            <a:lvl2pPr>
              <a:defRPr sz="2000" baseline="0">
                <a:latin typeface="Source Sans 3" panose="020B0303030403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2500" baseline="0">
                <a:latin typeface="Source Sans 3" panose="020B0303030403020204" pitchFamily="34" charset="0"/>
              </a:defRPr>
            </a:lvl3pPr>
            <a:lvl4pPr>
              <a:lnSpc>
                <a:spcPct val="100000"/>
              </a:lnSpc>
              <a:defRPr sz="2500" baseline="0">
                <a:latin typeface="Source Sans 3" panose="020B0303030403020204" pitchFamily="34" charset="0"/>
              </a:defRPr>
            </a:lvl4pPr>
            <a:lvl5pPr>
              <a:lnSpc>
                <a:spcPct val="100000"/>
              </a:lnSpc>
              <a:defRPr sz="2500" baseline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GB" dirty="0"/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typesetting.</a:t>
            </a:r>
          </a:p>
          <a:p>
            <a:pPr lvl="0"/>
            <a:r>
              <a:rPr lang="en-GB" dirty="0"/>
              <a:t>Lorem Ipsum </a:t>
            </a:r>
          </a:p>
          <a:p>
            <a:pPr lvl="1"/>
            <a:r>
              <a:rPr lang="en-GB" dirty="0"/>
              <a:t>Lorem Ipsum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C413EDF-8C82-8A2E-DA0E-528E60D8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218" y="6040964"/>
            <a:ext cx="842667" cy="365125"/>
          </a:xfrm>
          <a:prstGeom prst="rect">
            <a:avLst/>
          </a:prstGeom>
        </p:spPr>
        <p:txBody>
          <a:bodyPr/>
          <a:lstStyle>
            <a:lvl1pPr algn="r">
              <a:defRPr sz="1500" baseline="0">
                <a:latin typeface="Source Sans 3" panose="020B0303030403020204" pitchFamily="34" charset="0"/>
              </a:defRPr>
            </a:lvl1pPr>
          </a:lstStyle>
          <a:p>
            <a:fld id="{F879BBEE-66EF-4344-9018-3C6C601B93D3}" type="slidenum">
              <a:rPr lang="en-PT" smtClean="0"/>
              <a:pPr/>
              <a:t>‹#›</a:t>
            </a:fld>
            <a:endParaRPr lang="en-P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842AD7-DE36-F456-BBA6-FDDD6D5AD9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43075" y="6008411"/>
            <a:ext cx="8315325" cy="390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aseline="0">
                <a:latin typeface="Source Sans 3" panose="020B0303030403020204" pitchFamily="34" charset="0"/>
              </a:defRPr>
            </a:lvl1pPr>
          </a:lstStyle>
          <a:p>
            <a:pPr lvl="0"/>
            <a:r>
              <a:rPr lang="en-GB" dirty="0" err="1"/>
              <a:t>Módulo</a:t>
            </a:r>
            <a:r>
              <a:rPr lang="en-GB" dirty="0"/>
              <a:t> 1 &gt; </a:t>
            </a:r>
            <a:r>
              <a:rPr lang="en-GB" dirty="0" err="1"/>
              <a:t>Módulo</a:t>
            </a:r>
            <a:r>
              <a:rPr lang="en-GB" dirty="0"/>
              <a:t> 2 – </a:t>
            </a:r>
            <a:r>
              <a:rPr lang="en-GB" dirty="0" err="1"/>
              <a:t>Módulo</a:t>
            </a:r>
            <a:r>
              <a:rPr lang="en-GB" dirty="0"/>
              <a:t> actual a BOLD &gt; </a:t>
            </a:r>
            <a:r>
              <a:rPr lang="en-GB" dirty="0" err="1"/>
              <a:t>Módulo</a:t>
            </a:r>
            <a:r>
              <a:rPr lang="en-GB" dirty="0"/>
              <a:t> 3 &gt; Final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18685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NTEUDO N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76EA1AA-A2DB-A4DD-6DE8-0CC85FD23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8419" y="118710"/>
            <a:ext cx="8296820" cy="66517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0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da </a:t>
            </a:r>
            <a:r>
              <a:rPr lang="en-GB" dirty="0" err="1"/>
              <a:t>apresentação</a:t>
            </a:r>
            <a:endParaRPr lang="en-PT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C5B87CC-340B-0AC2-CA8E-0011B0DE8A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6289" y="1302488"/>
            <a:ext cx="11148950" cy="66517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 i="0" baseline="0">
                <a:latin typeface="Source Sans 3" panose="020B0303030403020204" pitchFamily="34" charset="0"/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deste</a:t>
            </a:r>
            <a:r>
              <a:rPr lang="en-GB" dirty="0"/>
              <a:t> slide</a:t>
            </a:r>
            <a:endParaRPr lang="en-PT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70C2FFC-FFCC-5422-1AF4-45089534E07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6289" y="6348657"/>
            <a:ext cx="6084743" cy="39767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500" baseline="0">
                <a:latin typeface="Source Sans 3" panose="020B0303030403020204" pitchFamily="34" charset="0"/>
              </a:defRPr>
            </a:lvl1pPr>
          </a:lstStyle>
          <a:p>
            <a:pPr lvl="0"/>
            <a:r>
              <a:rPr lang="en-GB" dirty="0" err="1"/>
              <a:t>Módulo</a:t>
            </a:r>
            <a:r>
              <a:rPr lang="en-GB" dirty="0"/>
              <a:t> 1 &gt; </a:t>
            </a:r>
            <a:r>
              <a:rPr lang="en-GB" dirty="0" err="1"/>
              <a:t>Módulo</a:t>
            </a:r>
            <a:r>
              <a:rPr lang="en-GB" dirty="0"/>
              <a:t> 2 – </a:t>
            </a:r>
            <a:r>
              <a:rPr lang="en-GB" dirty="0" err="1"/>
              <a:t>Módulo</a:t>
            </a:r>
            <a:r>
              <a:rPr lang="en-GB" dirty="0"/>
              <a:t> actual a BOLD &gt; </a:t>
            </a:r>
            <a:r>
              <a:rPr lang="en-GB" dirty="0" err="1"/>
              <a:t>Módulo</a:t>
            </a:r>
            <a:r>
              <a:rPr lang="en-GB" dirty="0"/>
              <a:t> 3 &gt; Final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72533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STAQUE N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B59-3363-D05D-14B9-7DC8B76A6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207" y="1228335"/>
            <a:ext cx="10157585" cy="250421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0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Slide de </a:t>
            </a:r>
            <a:r>
              <a:rPr lang="en-GB" dirty="0" err="1"/>
              <a:t>destaque</a:t>
            </a:r>
            <a:r>
              <a:rPr lang="en-GB" dirty="0"/>
              <a:t> para </a:t>
            </a:r>
            <a:r>
              <a:rPr lang="en-GB" dirty="0" err="1"/>
              <a:t>conteúdo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citação</a:t>
            </a:r>
            <a:r>
              <a:rPr lang="en-GB" dirty="0"/>
              <a:t> </a:t>
            </a:r>
            <a:r>
              <a:rPr lang="en-GB" dirty="0" err="1"/>
              <a:t>relevantes</a:t>
            </a:r>
            <a:r>
              <a:rPr lang="en-GB" dirty="0"/>
              <a:t>. 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typesetting.</a:t>
            </a:r>
            <a:br>
              <a:rPr lang="en-GB" dirty="0"/>
            </a:br>
            <a:endParaRPr lang="en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72CE3-F778-43FF-FFC9-C83242FB54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7207" y="4453238"/>
            <a:ext cx="10157585" cy="185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50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GB" dirty="0"/>
              <a:t>Se </a:t>
            </a:r>
            <a:r>
              <a:rPr lang="en-GB" dirty="0" err="1"/>
              <a:t>necessário</a:t>
            </a:r>
            <a:r>
              <a:rPr lang="en-GB" dirty="0"/>
              <a:t>, </a:t>
            </a:r>
            <a:r>
              <a:rPr lang="en-GB" dirty="0" err="1"/>
              <a:t>completar</a:t>
            </a:r>
            <a:r>
              <a:rPr lang="en-GB" dirty="0"/>
              <a:t> com um </a:t>
            </a:r>
            <a:r>
              <a:rPr lang="en-GB" dirty="0" err="1"/>
              <a:t>segundo</a:t>
            </a:r>
            <a:r>
              <a:rPr lang="en-GB" dirty="0"/>
              <a:t> </a:t>
            </a:r>
            <a:r>
              <a:rPr lang="en-GB" dirty="0" err="1"/>
              <a:t>nível</a:t>
            </a:r>
            <a:r>
              <a:rPr lang="en-GB" dirty="0"/>
              <a:t> de </a:t>
            </a:r>
            <a:r>
              <a:rPr lang="en-GB" dirty="0" err="1"/>
              <a:t>informação</a:t>
            </a:r>
            <a:r>
              <a:rPr lang="en-GB" dirty="0"/>
              <a:t>.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40022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13EDC7FC-B024-951D-AC71-94F0BE148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5679" y="6040965"/>
            <a:ext cx="8296820" cy="365125"/>
          </a:xfrm>
          <a:prstGeom prst="rect">
            <a:avLst/>
          </a:prstGeom>
        </p:spPr>
        <p:txBody>
          <a:bodyPr/>
          <a:lstStyle>
            <a:lvl1pPr>
              <a:defRPr sz="1500" baseline="0">
                <a:latin typeface="Source Sans 3" panose="020B0303030403020204" pitchFamily="34" charset="0"/>
              </a:defRPr>
            </a:lvl1pPr>
          </a:lstStyle>
          <a:p>
            <a:r>
              <a:rPr lang="en-PT" dirty="0"/>
              <a:t>Timeline &gt; Módulo 1 &gt; </a:t>
            </a:r>
            <a:r>
              <a:rPr lang="en-PT" b="1" dirty="0"/>
              <a:t>Módulo 2 - Módulo actual a bold </a:t>
            </a:r>
            <a:r>
              <a:rPr lang="en-PT" dirty="0"/>
              <a:t>&gt; Módulo 3 &gt; final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B8DA3FC4-401C-07C7-BAEC-653B0C533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66218" y="6040964"/>
            <a:ext cx="842667" cy="365125"/>
          </a:xfrm>
          <a:prstGeom prst="rect">
            <a:avLst/>
          </a:prstGeom>
        </p:spPr>
        <p:txBody>
          <a:bodyPr/>
          <a:lstStyle>
            <a:lvl1pPr algn="r">
              <a:defRPr sz="1500" baseline="0">
                <a:latin typeface="Source Sans 3" panose="020B0303030403020204" pitchFamily="34" charset="0"/>
              </a:defRPr>
            </a:lvl1pPr>
          </a:lstStyle>
          <a:p>
            <a:fld id="{F879BBEE-66EF-4344-9018-3C6C601B93D3}" type="slidenum">
              <a:rPr lang="en-PT" smtClean="0"/>
              <a:pPr/>
              <a:t>‹#›</a:t>
            </a:fld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49562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2" r:id="rId5"/>
    <p:sldLayoutId id="2147483660" r:id="rId6"/>
    <p:sldLayoutId id="2147483665" r:id="rId7"/>
    <p:sldLayoutId id="2147483663" r:id="rId8"/>
    <p:sldLayoutId id="2147483668" r:id="rId9"/>
    <p:sldLayoutId id="2147483667" r:id="rId10"/>
    <p:sldLayoutId id="2147483666" r:id="rId11"/>
    <p:sldLayoutId id="2147483664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EE994FC-372B-06B7-CC5C-4C3C6370A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387" y="2976850"/>
            <a:ext cx="10183811" cy="1314736"/>
          </a:xfrm>
        </p:spPr>
        <p:txBody>
          <a:bodyPr/>
          <a:lstStyle/>
          <a:p>
            <a:r>
              <a:rPr lang="pt-PT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Acolhimento transformativo para Estudantes Internacionais</a:t>
            </a:r>
            <a:br>
              <a:rPr lang="pt-PT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(Temática: Educação, Internacionalização)</a:t>
            </a:r>
            <a:endParaRPr lang="en-PT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829D6-4891-A5B4-FE1D-5FE479DBA2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387" y="2191363"/>
            <a:ext cx="10183812" cy="1655762"/>
          </a:xfrm>
        </p:spPr>
        <p:txBody>
          <a:bodyPr/>
          <a:lstStyle/>
          <a:p>
            <a:r>
              <a:rPr lang="pt-PT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FOCUS GROUPS</a:t>
            </a:r>
            <a:endParaRPr lang="en-PT" sz="4800" dirty="0"/>
          </a:p>
        </p:txBody>
      </p:sp>
    </p:spTree>
    <p:extLst>
      <p:ext uri="{BB962C8B-B14F-4D97-AF65-F5344CB8AC3E}">
        <p14:creationId xmlns:p14="http://schemas.microsoft.com/office/powerpoint/2010/main" val="872080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E19953-5E01-45EA-9716-E259F2D64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71" y="339903"/>
            <a:ext cx="2160750" cy="1199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627E2-A9C5-44AD-A862-B340F73615EC}"/>
              </a:ext>
            </a:extLst>
          </p:cNvPr>
          <p:cNvSpPr txBox="1"/>
          <p:nvPr/>
        </p:nvSpPr>
        <p:spPr>
          <a:xfrm>
            <a:off x="536895" y="2172749"/>
            <a:ext cx="7709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chemeClr val="bg1"/>
                </a:solidFill>
              </a:rPr>
              <a:t>Obrigada pela vossa atenção!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87C6B-B1CF-418B-B51E-FBDAA1EBE8BA}"/>
              </a:ext>
            </a:extLst>
          </p:cNvPr>
          <p:cNvSpPr txBox="1"/>
          <p:nvPr/>
        </p:nvSpPr>
        <p:spPr>
          <a:xfrm>
            <a:off x="595618" y="3429000"/>
            <a:ext cx="444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International Admissions Office</a:t>
            </a:r>
          </a:p>
          <a:p>
            <a:r>
              <a:rPr lang="pt-PT" dirty="0">
                <a:solidFill>
                  <a:schemeClr val="bg1"/>
                </a:solidFill>
              </a:rPr>
              <a:t>International.admissions@tecnico.ulisboa.pt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627ABC-CE65-4FF2-A618-0BE18778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4" y="5495933"/>
            <a:ext cx="2051647" cy="74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99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9713B-18EF-4537-0682-AF2D443F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Objetivos</a:t>
            </a:r>
            <a:br>
              <a:rPr lang="pt-PT" dirty="0"/>
            </a:b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DEBCA-062C-335A-88EA-8236128F6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760" y="409818"/>
            <a:ext cx="7219928" cy="252422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None/>
            </a:pPr>
            <a:r>
              <a:rPr lang="pt-PT" sz="5600" b="1" dirty="0">
                <a:latin typeface="Calibri" panose="020F0502020204030204" pitchFamily="34" charset="0"/>
                <a:cs typeface="Arial" panose="020B0604020202020204" pitchFamily="34" charset="0"/>
              </a:rPr>
              <a:t>Porque começar bem faz toda a diferença.</a:t>
            </a:r>
          </a:p>
          <a:p>
            <a:pPr marL="0" indent="0" algn="just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None/>
            </a:pP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iniciativa </a:t>
            </a:r>
            <a:r>
              <a:rPr lang="pt-PT" sz="5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“International </a:t>
            </a:r>
            <a:r>
              <a:rPr lang="pt-PT" sz="5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</a:t>
            </a:r>
            <a:r>
              <a:rPr lang="pt-PT" sz="5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5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Groups</a:t>
            </a:r>
            <a:r>
              <a:rPr lang="pt-PT" sz="5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foi criada com o objetivo de recolher informação e </a:t>
            </a:r>
            <a:r>
              <a:rPr lang="pt-PT" sz="5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perceções</a:t>
            </a: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dos Estudantes Internacionais Regulares (EIR) à chegada ao Técnico-Universidade de Lisboa. </a:t>
            </a:r>
          </a:p>
          <a:p>
            <a:pPr marL="0" indent="0" algn="just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None/>
            </a:pP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ambiente é descontraído e informal, promovendo simultaneamente a </a:t>
            </a:r>
            <a:r>
              <a:rPr lang="pt-PT" sz="5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interação</a:t>
            </a: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entre os estudantes assim como a criação de uma </a:t>
            </a:r>
            <a:r>
              <a:rPr lang="pt-PT" sz="5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rede de apoio</a:t>
            </a: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o início da sua vida em Portugal e no Técnico.</a:t>
            </a:r>
          </a:p>
          <a:p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Recolher experiências e necessidades dos EIR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Facilitar integração académica, social e emocional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Promover redes de apoio e interação entre estudantes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Reforçar confiança e proximidade com o </a:t>
            </a:r>
            <a:r>
              <a:rPr lang="pt-PT" sz="5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Admissions Office</a:t>
            </a:r>
            <a:endParaRPr lang="en-US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Apoiar melhoria contínua de serviços e processo</a:t>
            </a:r>
            <a:endParaRPr lang="pt-PT" sz="5600" dirty="0"/>
          </a:p>
          <a:p>
            <a:pPr marL="0" indent="0" algn="just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None/>
            </a:pPr>
            <a:endParaRPr lang="pt-PT" dirty="0"/>
          </a:p>
          <a:p>
            <a:endParaRPr lang="en-PT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D5721F-1B6B-4CA8-B60A-AE45A43438AC}"/>
              </a:ext>
            </a:extLst>
          </p:cNvPr>
          <p:cNvSpPr txBox="1">
            <a:spLocks/>
          </p:cNvSpPr>
          <p:nvPr/>
        </p:nvSpPr>
        <p:spPr>
          <a:xfrm>
            <a:off x="4555760" y="3687824"/>
            <a:ext cx="7219928" cy="22065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00" kern="1200" baseline="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endParaRPr lang="pt-P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B3532-4261-4E32-A1CE-6053B4435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94" y="4240921"/>
            <a:ext cx="2939798" cy="2204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96BE9-AFF4-4F32-97CF-9ADE4FAF6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37" b="8990"/>
          <a:stretch/>
        </p:blipFill>
        <p:spPr>
          <a:xfrm>
            <a:off x="7175811" y="4240920"/>
            <a:ext cx="2639308" cy="2203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A91F3E-82C7-485A-960F-E0D4D421EB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80" r="11120"/>
          <a:stretch/>
        </p:blipFill>
        <p:spPr>
          <a:xfrm>
            <a:off x="9932139" y="4238385"/>
            <a:ext cx="2259862" cy="220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62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99FE2-E43B-E892-8057-F8D095EC8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98" y="1836439"/>
            <a:ext cx="5632144" cy="2835981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Apresentações individuais: nome, origem, curso;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Iniciativa de Ice</a:t>
            </a:r>
            <a:r>
              <a:rPr lang="pt-PT" sz="16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‑</a:t>
            </a:r>
            <a:r>
              <a:rPr lang="pt-PT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breaking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“quebrar o gelo” e barreiras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Participantes agrupados aleatoriamente em pequenos grupos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Discussão temática: temas diferenciados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Tema/Perguntas para discussão e reflexão em grupo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Partilha final de conclusões por 1 membro de cada grupo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P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B6FE07-4FE7-BC2B-C1C2-B1707200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98" y="553387"/>
            <a:ext cx="10515600" cy="1283052"/>
          </a:xfrm>
        </p:spPr>
        <p:txBody>
          <a:bodyPr/>
          <a:lstStyle/>
          <a:p>
            <a:r>
              <a:rPr lang="pt-PT" sz="3600" dirty="0"/>
              <a:t>Estrutura da Sessão</a:t>
            </a:r>
            <a:endParaRPr lang="en-PT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C80E7A4-825F-49B0-A37F-0240EA5B9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398" y="1194913"/>
            <a:ext cx="6369629" cy="823912"/>
          </a:xfrm>
        </p:spPr>
        <p:txBody>
          <a:bodyPr/>
          <a:lstStyle/>
          <a:p>
            <a:r>
              <a:rPr lang="pt-PT" dirty="0">
                <a:solidFill>
                  <a:srgbClr val="009DE0"/>
                </a:solidFill>
              </a:rPr>
              <a:t>Uma Estrutura para Partilha, Amizade e Apoio</a:t>
            </a:r>
            <a:endParaRPr lang="en-PT" dirty="0">
              <a:solidFill>
                <a:srgbClr val="009DE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D5EC4-E45F-4D08-B712-AF055064C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84" t="4501"/>
          <a:stretch/>
        </p:blipFill>
        <p:spPr>
          <a:xfrm rot="5400000">
            <a:off x="7411371" y="-109567"/>
            <a:ext cx="3817117" cy="4036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C9E5DF-125E-45B6-8009-489499CDD1F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"/>
          <a:stretch/>
        </p:blipFill>
        <p:spPr>
          <a:xfrm>
            <a:off x="7285026" y="3926047"/>
            <a:ext cx="4058159" cy="293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72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B6FE07-4FE7-BC2B-C1C2-B1707200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19" y="531930"/>
            <a:ext cx="10515600" cy="1283052"/>
          </a:xfrm>
        </p:spPr>
        <p:txBody>
          <a:bodyPr/>
          <a:lstStyle/>
          <a:p>
            <a:r>
              <a:rPr lang="pt-PT" sz="3600" dirty="0"/>
              <a:t>Formato da Sessão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ABF90-6C9A-414E-9F18-863A6B028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2" y="1121008"/>
            <a:ext cx="7003863" cy="823912"/>
          </a:xfrm>
        </p:spPr>
        <p:txBody>
          <a:bodyPr/>
          <a:lstStyle/>
          <a:p>
            <a:r>
              <a:rPr lang="pt-PT" sz="2400" b="1" dirty="0">
                <a:solidFill>
                  <a:srgbClr val="009DE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1ª Sessão | Início do Ano Letivo – Out/</a:t>
            </a:r>
            <a:r>
              <a:rPr lang="pt-PT" sz="2400" b="1" dirty="0" err="1">
                <a:solidFill>
                  <a:srgbClr val="009DE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Nov</a:t>
            </a:r>
            <a:endParaRPr lang="en-US" sz="2400" dirty="0">
              <a:solidFill>
                <a:srgbClr val="009DE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ADFEC9-CFC2-4A08-8E66-834F9248E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402" y="1814982"/>
            <a:ext cx="5877083" cy="283598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Convocatória de todos os Estudantes Internacionais Regulares (EIR)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Sessão presencial com duração de 1 a 2 horas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Ambiente informal e descontraído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Dinâmicas de </a:t>
            </a:r>
            <a:r>
              <a:rPr lang="pt-P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ice-</a:t>
            </a:r>
            <a:r>
              <a:rPr lang="pt-P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breaking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promover interação e partilha de experiências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Acompanhamento permanente pela equipa do Admissions Office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Preenchimento de inquérito anónimo, permitindo recolher informação sensível ou pessoal de forma segura e sem constrangimentos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21E22-FCF1-4F8E-BB78-6EB9D520A8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68" y="3307222"/>
            <a:ext cx="4470272" cy="3471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38260-F697-4FE8-8AF7-CE96FCB603E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 b="165"/>
          <a:stretch/>
        </p:blipFill>
        <p:spPr>
          <a:xfrm>
            <a:off x="6641168" y="62780"/>
            <a:ext cx="4470272" cy="31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B6FE07-4FE7-BC2B-C1C2-B1707200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00" y="500038"/>
            <a:ext cx="10515600" cy="1283052"/>
          </a:xfrm>
        </p:spPr>
        <p:txBody>
          <a:bodyPr/>
          <a:lstStyle/>
          <a:p>
            <a:r>
              <a:rPr lang="pt-PT" sz="3600" dirty="0"/>
              <a:t>Formato da Sessão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ABF90-6C9A-414E-9F18-863A6B028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718" y="1062329"/>
            <a:ext cx="7003863" cy="823912"/>
          </a:xfrm>
        </p:spPr>
        <p:txBody>
          <a:bodyPr/>
          <a:lstStyle/>
          <a:p>
            <a:r>
              <a:rPr lang="pt-PT" sz="2400" dirty="0">
                <a:solidFill>
                  <a:srgbClr val="009DE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pt-PT" sz="2400" b="1" dirty="0">
                <a:solidFill>
                  <a:srgbClr val="009DE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ª Sessão | 2º Semestre – </a:t>
            </a:r>
            <a:r>
              <a:rPr lang="pt-PT" sz="2400" b="1" dirty="0" err="1">
                <a:solidFill>
                  <a:srgbClr val="009DE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Fev</a:t>
            </a:r>
            <a:r>
              <a:rPr lang="pt-PT" sz="2400" b="1" dirty="0">
                <a:solidFill>
                  <a:srgbClr val="009DE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/Mar</a:t>
            </a:r>
            <a:endParaRPr lang="en-US" sz="2400" dirty="0">
              <a:solidFill>
                <a:srgbClr val="009DE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ADFEC9-CFC2-4A08-8E66-834F9248E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718" y="1783090"/>
            <a:ext cx="5421282" cy="283598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Convocatória de todos os Estudantes Internacionais Regulares (EIR): recém-chegados e os da 1ª sessão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Sessão presencial com duração de 1 a 2 horas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Encontro informal no </a:t>
            </a:r>
            <a:r>
              <a:rPr lang="pt-PT" sz="5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Jeronymo</a:t>
            </a: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Técnico </a:t>
            </a:r>
            <a:r>
              <a:rPr lang="pt-PT" sz="5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Innovation</a:t>
            </a: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5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</a:t>
            </a: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(TIC)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Participação dos EIR e de estudantes que chegaram posteriormente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Avaliação do nível de integração social e académica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Recolha de feedback sobre desafios, dificuldades e situações mais complexas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Reforço da proximidade, confiança e acompanhamento contínuo</a:t>
            </a: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76CB3D-38AE-4753-AEBD-A6BD34E5F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5" t="37718" r="7582" b="15896"/>
          <a:stretch/>
        </p:blipFill>
        <p:spPr>
          <a:xfrm>
            <a:off x="6883689" y="0"/>
            <a:ext cx="3862607" cy="3791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C19B33-4EC9-4238-8612-40C25E23A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689" y="3961044"/>
            <a:ext cx="3862607" cy="28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2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B6FE07-4FE7-BC2B-C1C2-B1707200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89" y="709763"/>
            <a:ext cx="10515600" cy="1283052"/>
          </a:xfrm>
        </p:spPr>
        <p:txBody>
          <a:bodyPr/>
          <a:lstStyle/>
          <a:p>
            <a:r>
              <a:rPr lang="pt-PT" sz="3600" dirty="0"/>
              <a:t>Benefícios para Estudantes</a:t>
            </a:r>
            <a:endParaRPr lang="en-P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ADFEC9-CFC2-4A08-8E66-834F9248E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789" y="1464309"/>
            <a:ext cx="6028086" cy="283598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None/>
            </a:pPr>
            <a:r>
              <a:rPr lang="pt-PT" sz="8000" b="1" dirty="0">
                <a:solidFill>
                  <a:srgbClr val="009DE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Integração Efetiva Desde a Primeira Sessão</a:t>
            </a:r>
            <a:endParaRPr lang="en-US" sz="8000" dirty="0">
              <a:solidFill>
                <a:srgbClr val="009DE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6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Espaço seguro e informal para partilha de experiências e dificuldades</a:t>
            </a:r>
            <a:endParaRPr lang="en-US" sz="6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6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Integração social e académica mais rápida no Técnico Lisboa</a:t>
            </a:r>
            <a:endParaRPr lang="en-US" sz="6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6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Criação de rede de apoio entre pares (estudantes)</a:t>
            </a:r>
            <a:endParaRPr lang="en-US" sz="6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6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Acesso facilitado aos serviços de apoio desde o início do percurso académico</a:t>
            </a:r>
            <a:endParaRPr lang="en-US" sz="6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6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Maior sentimento de pertença e bem-estar</a:t>
            </a:r>
            <a:endParaRPr lang="en-US" sz="6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6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Acompanhamento mais próximo e personalizado</a:t>
            </a:r>
            <a:endParaRPr lang="en-US" sz="6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6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Melhoria da experiência académica e da adaptação à vida em Portugal</a:t>
            </a:r>
            <a:endParaRPr lang="en-US" sz="6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55819C-D878-4639-ABAA-257872A01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2" b="3187"/>
          <a:stretch/>
        </p:blipFill>
        <p:spPr>
          <a:xfrm>
            <a:off x="7050449" y="1022279"/>
            <a:ext cx="4292669" cy="46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0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B6FE07-4FE7-BC2B-C1C2-B1707200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89" y="709763"/>
            <a:ext cx="10515600" cy="1283052"/>
          </a:xfrm>
        </p:spPr>
        <p:txBody>
          <a:bodyPr/>
          <a:lstStyle/>
          <a:p>
            <a:r>
              <a:rPr lang="pt-PT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Impacto Institucional</a:t>
            </a:r>
            <a:endParaRPr lang="en-P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ADFEC9-CFC2-4A08-8E66-834F9248E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789" y="1464309"/>
            <a:ext cx="9476556" cy="283598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None/>
            </a:pPr>
            <a:r>
              <a:rPr lang="pt-PT" sz="8000" b="1" dirty="0">
                <a:solidFill>
                  <a:srgbClr val="009DE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Uma Prática Simples com Resultados Inovadores e Significativos</a:t>
            </a:r>
            <a:endParaRPr lang="pt-PT" sz="6600" b="1" dirty="0">
              <a:solidFill>
                <a:srgbClr val="009DE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pt-PT" sz="6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Identificação precoce das necessidades e dificuldades dos estudantes internacionais</a:t>
            </a: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pt-PT" sz="6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Comunicação mais eficaz e aproximação aos serviços de apoio</a:t>
            </a: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pt-PT" sz="6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Integração e acompanhamento mais rápidos e próximos</a:t>
            </a: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pt-PT" sz="6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Contribuição para bem-estar, sucesso académico e retenção</a:t>
            </a: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pt-PT" sz="6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Reforço do sentimento de pertença e da internacionalização</a:t>
            </a: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pt-PT" sz="6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Maior conhecimento e aprendizagens para melhoria contínua dos serviços</a:t>
            </a: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pt-PT" sz="6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Melhoria da experiência e perceção do Técnico Lisboa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247029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B6FE07-4FE7-BC2B-C1C2-B1707200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89" y="709763"/>
            <a:ext cx="10515600" cy="1283052"/>
          </a:xfrm>
        </p:spPr>
        <p:txBody>
          <a:bodyPr/>
          <a:lstStyle/>
          <a:p>
            <a:r>
              <a:rPr lang="pt-PT" sz="3600" dirty="0"/>
              <a:t>Caráter Inovador</a:t>
            </a:r>
            <a:endParaRPr lang="en-P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ADFEC9-CFC2-4A08-8E66-834F9248E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789" y="1464309"/>
            <a:ext cx="9476556" cy="2835981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Abordagem </a:t>
            </a:r>
            <a:r>
              <a:rPr lang="pt-P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proativa e centrada no estudante internacional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Criação de um </a:t>
            </a:r>
            <a:r>
              <a:rPr lang="pt-P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ambiente acolhedor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aliado ao apoio burocrático e institucional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Espaço estruturado de </a:t>
            </a:r>
            <a:r>
              <a:rPr lang="pt-P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escuta ativa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dando voz às preocupações dos estudantes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Respostas e encaminhamento claros, reduzindo incerteza e ansiedade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Articulação com os restantes serviços do Técnico Lisboa, reforçando a retenção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Promoção de confiança, tranquilidade e orientação clara dentro da comunidade académica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A57F6-15FB-4C50-85D9-B7169B7632F5}"/>
              </a:ext>
            </a:extLst>
          </p:cNvPr>
          <p:cNvSpPr txBox="1"/>
          <p:nvPr/>
        </p:nvSpPr>
        <p:spPr>
          <a:xfrm>
            <a:off x="723549" y="4175635"/>
            <a:ext cx="100059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boa prática dos </a:t>
            </a:r>
            <a:r>
              <a:rPr lang="pt-P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</a:t>
            </a:r>
            <a:r>
              <a:rPr lang="pt-PT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</a:t>
            </a:r>
            <a:r>
              <a:rPr lang="pt-P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Groups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é uma iniciativa inovadora que oferece um acolhimento mais personalizado aos estudantes internacionais, promove uma integração mais eficaz, contribui para o bem-estar e melhoria contínua dos serviços à comunidade internacional, e reforça a reputação do Técnico Lisboa como </a:t>
            </a:r>
            <a:r>
              <a:rPr lang="pt-P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instituição de excelência</a:t>
            </a: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nível internacional.</a:t>
            </a:r>
            <a:endParaRPr lang="en-PT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11D565-8C04-4EA1-9CB0-0C0DF5844905}"/>
              </a:ext>
            </a:extLst>
          </p:cNvPr>
          <p:cNvSpPr/>
          <p:nvPr/>
        </p:nvSpPr>
        <p:spPr>
          <a:xfrm>
            <a:off x="623789" y="4060272"/>
            <a:ext cx="10206398" cy="1333419"/>
          </a:xfrm>
          <a:prstGeom prst="rect">
            <a:avLst/>
          </a:prstGeom>
          <a:noFill/>
          <a:ln w="28575">
            <a:solidFill>
              <a:srgbClr val="009D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917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9BB886-BF50-4DD9-9A21-E806CE9A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419" y="118710"/>
            <a:ext cx="8296820" cy="665178"/>
          </a:xfrm>
        </p:spPr>
        <p:txBody>
          <a:bodyPr>
            <a:normAutofit/>
          </a:bodyPr>
          <a:lstStyle/>
          <a:p>
            <a:r>
              <a:rPr lang="pt-PT" sz="2400" dirty="0"/>
              <a:t>Sessões passadas</a:t>
            </a:r>
            <a:endParaRPr lang="en-PT" sz="2400" dirty="0"/>
          </a:p>
        </p:txBody>
      </p:sp>
      <p:pic>
        <p:nvPicPr>
          <p:cNvPr id="6" name="FG_OUT25_1">
            <a:hlinkClick r:id="" action="ppaction://media"/>
            <a:extLst>
              <a:ext uri="{FF2B5EF4-FFF2-40B4-BE49-F238E27FC236}">
                <a16:creationId xmlns:a16="http://schemas.microsoft.com/office/drawing/2014/main" id="{32BA5329-D2BA-439C-8A06-AC2FF3BB7B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1968" y="1056008"/>
            <a:ext cx="3196846" cy="56832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BC00F2-F8AA-427E-BEF4-DAD18E48D7FA}"/>
              </a:ext>
            </a:extLst>
          </p:cNvPr>
          <p:cNvSpPr/>
          <p:nvPr/>
        </p:nvSpPr>
        <p:spPr>
          <a:xfrm>
            <a:off x="7969541" y="5687736"/>
            <a:ext cx="2374084" cy="864066"/>
          </a:xfrm>
          <a:prstGeom prst="rect">
            <a:avLst/>
          </a:prstGeom>
          <a:solidFill>
            <a:schemeClr val="bg1"/>
          </a:solidFill>
          <a:ln w="57150">
            <a:solidFill>
              <a:srgbClr val="009D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D7599-57FB-4F79-A4B9-0236EF2E3793}"/>
              </a:ext>
            </a:extLst>
          </p:cNvPr>
          <p:cNvSpPr txBox="1"/>
          <p:nvPr/>
        </p:nvSpPr>
        <p:spPr>
          <a:xfrm>
            <a:off x="8070209" y="5796603"/>
            <a:ext cx="227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Sessão </a:t>
            </a:r>
            <a:r>
              <a:rPr lang="pt-PT" dirty="0" err="1"/>
              <a:t>Focus</a:t>
            </a:r>
            <a:r>
              <a:rPr lang="pt-PT" dirty="0"/>
              <a:t> </a:t>
            </a:r>
            <a:r>
              <a:rPr lang="pt-PT" dirty="0" err="1"/>
              <a:t>Group</a:t>
            </a:r>
            <a:r>
              <a:rPr lang="pt-PT" dirty="0"/>
              <a:t> </a:t>
            </a:r>
            <a:r>
              <a:rPr lang="pt-PT" i="1" dirty="0"/>
              <a:t>Outubro 2025</a:t>
            </a:r>
          </a:p>
        </p:txBody>
      </p:sp>
    </p:spTree>
    <p:extLst>
      <p:ext uri="{BB962C8B-B14F-4D97-AF65-F5344CB8AC3E}">
        <p14:creationId xmlns:p14="http://schemas.microsoft.com/office/powerpoint/2010/main" val="215582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633</Words>
  <Application>Microsoft Office PowerPoint</Application>
  <PresentationFormat>Widescreen</PresentationFormat>
  <Paragraphs>68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Arial</vt:lpstr>
      <vt:lpstr>Calibri</vt:lpstr>
      <vt:lpstr>Cambria Math</vt:lpstr>
      <vt:lpstr>Source Sans 3</vt:lpstr>
      <vt:lpstr>Times New Roman</vt:lpstr>
      <vt:lpstr>Office Theme</vt:lpstr>
      <vt:lpstr>PowerPoint Presentation</vt:lpstr>
      <vt:lpstr>Objetivos  </vt:lpstr>
      <vt:lpstr>Estrutura da Sessão</vt:lpstr>
      <vt:lpstr>Formato da Sessão</vt:lpstr>
      <vt:lpstr>Formato da Sessão</vt:lpstr>
      <vt:lpstr>Benefícios para Estudantes</vt:lpstr>
      <vt:lpstr>Impacto Institucional</vt:lpstr>
      <vt:lpstr>Caráter Inovador</vt:lpstr>
      <vt:lpstr>Sessões passadas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Telma Baptista;Pedro Garvão Pereira</dc:creator>
  <cp:lastModifiedBy>Maria Margarida Moreira de Melo</cp:lastModifiedBy>
  <cp:revision>57</cp:revision>
  <dcterms:created xsi:type="dcterms:W3CDTF">2025-12-19T15:27:10Z</dcterms:created>
  <dcterms:modified xsi:type="dcterms:W3CDTF">2026-01-15T13:57:11Z</dcterms:modified>
</cp:coreProperties>
</file>