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0" r:id="rId6"/>
    <p:sldId id="268" r:id="rId7"/>
    <p:sldId id="264" r:id="rId8"/>
    <p:sldId id="265" r:id="rId9"/>
    <p:sldId id="266" r:id="rId10"/>
    <p:sldId id="269" r:id="rId11"/>
    <p:sldId id="267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7C4"/>
    <a:srgbClr val="45C3E5"/>
    <a:srgbClr val="56ADD4"/>
    <a:srgbClr val="E8FCFD"/>
    <a:srgbClr val="35AAD7"/>
    <a:srgbClr val="020406"/>
    <a:srgbClr val="5A98C4"/>
    <a:srgbClr val="41A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FFDBC-B0E1-4C8A-9FDD-977BCF566ED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9065AF-2EE8-4548-A886-799A133EDE7B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>
              <a:latin typeface="Corbel" panose="020B0503020204020204" pitchFamily="34" charset="0"/>
            </a:rPr>
            <a:t>1</a:t>
          </a:r>
        </a:p>
      </dgm:t>
    </dgm:pt>
    <dgm:pt modelId="{2A2A8928-9C9F-45DA-833B-D9F70DB4C253}" type="parTrans" cxnId="{53C3E473-024C-4074-A649-7374993816A4}">
      <dgm:prSet/>
      <dgm:spPr/>
      <dgm:t>
        <a:bodyPr/>
        <a:lstStyle/>
        <a:p>
          <a:endParaRPr lang="en-GB"/>
        </a:p>
      </dgm:t>
    </dgm:pt>
    <dgm:pt modelId="{FA5631C2-D5BF-4AFA-A85F-26685D4E424A}" type="sibTrans" cxnId="{53C3E473-024C-4074-A649-7374993816A4}">
      <dgm:prSet/>
      <dgm:spPr/>
      <dgm:t>
        <a:bodyPr/>
        <a:lstStyle/>
        <a:p>
          <a:endParaRPr lang="en-GB"/>
        </a:p>
      </dgm:t>
    </dgm:pt>
    <dgm:pt modelId="{914CDEBD-9EC0-4A80-8FD4-29F50CAA3174}">
      <dgm:prSet phldrT="[Text]"/>
      <dgm:spPr>
        <a:solidFill>
          <a:srgbClr val="2887C4"/>
        </a:solidFill>
      </dgm:spPr>
      <dgm:t>
        <a:bodyPr/>
        <a:lstStyle/>
        <a:p>
          <a:r>
            <a:rPr lang="en-GB" dirty="0">
              <a:latin typeface="Corbel" panose="020B0503020204020204" pitchFamily="34" charset="0"/>
            </a:rPr>
            <a:t>2</a:t>
          </a:r>
        </a:p>
      </dgm:t>
    </dgm:pt>
    <dgm:pt modelId="{51DE129E-D264-4125-A7C4-BD088310095C}" type="parTrans" cxnId="{F24F0842-2446-4000-A3DF-4FC20392AC31}">
      <dgm:prSet/>
      <dgm:spPr/>
      <dgm:t>
        <a:bodyPr/>
        <a:lstStyle/>
        <a:p>
          <a:endParaRPr lang="en-GB"/>
        </a:p>
      </dgm:t>
    </dgm:pt>
    <dgm:pt modelId="{6E762D12-9AF6-4CC6-A180-E19E4FA917A9}" type="sibTrans" cxnId="{F24F0842-2446-4000-A3DF-4FC20392AC31}">
      <dgm:prSet/>
      <dgm:spPr/>
      <dgm:t>
        <a:bodyPr/>
        <a:lstStyle/>
        <a:p>
          <a:endParaRPr lang="en-GB"/>
        </a:p>
      </dgm:t>
    </dgm:pt>
    <dgm:pt modelId="{1A0F72EC-29C5-42D9-982A-06396750A600}">
      <dgm:prSet phldrT="[Text]"/>
      <dgm:spPr>
        <a:solidFill>
          <a:srgbClr val="35AAD7"/>
        </a:solidFill>
      </dgm:spPr>
      <dgm:t>
        <a:bodyPr/>
        <a:lstStyle/>
        <a:p>
          <a:r>
            <a:rPr lang="en-GB" dirty="0">
              <a:latin typeface="Corbel" panose="020B0503020204020204" pitchFamily="34" charset="0"/>
            </a:rPr>
            <a:t>3</a:t>
          </a:r>
        </a:p>
      </dgm:t>
    </dgm:pt>
    <dgm:pt modelId="{B7FE8023-AC98-4804-93D4-1738769E678A}" type="parTrans" cxnId="{8A6891D4-1954-4BBE-A2F3-F2CEDB5C5C0D}">
      <dgm:prSet/>
      <dgm:spPr/>
      <dgm:t>
        <a:bodyPr/>
        <a:lstStyle/>
        <a:p>
          <a:endParaRPr lang="en-GB"/>
        </a:p>
      </dgm:t>
    </dgm:pt>
    <dgm:pt modelId="{FD0D7684-DE3C-4170-9A87-86E80DC56A41}" type="sibTrans" cxnId="{8A6891D4-1954-4BBE-A2F3-F2CEDB5C5C0D}">
      <dgm:prSet/>
      <dgm:spPr/>
      <dgm:t>
        <a:bodyPr/>
        <a:lstStyle/>
        <a:p>
          <a:endParaRPr lang="en-GB"/>
        </a:p>
      </dgm:t>
    </dgm:pt>
    <dgm:pt modelId="{6DC7EF36-DC30-437F-8F6F-1768721F3B21}" type="pres">
      <dgm:prSet presAssocID="{C62FFDBC-B0E1-4C8A-9FDD-977BCF566EDA}" presName="Name0" presStyleCnt="0">
        <dgm:presLayoutVars>
          <dgm:dir/>
          <dgm:animLvl val="lvl"/>
          <dgm:resizeHandles val="exact"/>
        </dgm:presLayoutVars>
      </dgm:prSet>
      <dgm:spPr/>
    </dgm:pt>
    <dgm:pt modelId="{0BF0CC31-2807-464D-B0C3-C40F82CBC9D8}" type="pres">
      <dgm:prSet presAssocID="{7A9065AF-2EE8-4548-A886-799A133EDE7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BC7377-B259-4009-BF05-B11E272361E3}" type="pres">
      <dgm:prSet presAssocID="{FA5631C2-D5BF-4AFA-A85F-26685D4E424A}" presName="parTxOnlySpace" presStyleCnt="0"/>
      <dgm:spPr/>
    </dgm:pt>
    <dgm:pt modelId="{E8F2ECF7-200E-4B9A-8987-06100044E54F}" type="pres">
      <dgm:prSet presAssocID="{914CDEBD-9EC0-4A80-8FD4-29F50CAA317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EAC1BF4-207A-44F7-8B10-2B3F1C62A990}" type="pres">
      <dgm:prSet presAssocID="{6E762D12-9AF6-4CC6-A180-E19E4FA917A9}" presName="parTxOnlySpace" presStyleCnt="0"/>
      <dgm:spPr/>
    </dgm:pt>
    <dgm:pt modelId="{459AADC4-58D9-4B96-B1E6-FEE811FA42F3}" type="pres">
      <dgm:prSet presAssocID="{1A0F72EC-29C5-42D9-982A-06396750A60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24F0842-2446-4000-A3DF-4FC20392AC31}" srcId="{C62FFDBC-B0E1-4C8A-9FDD-977BCF566EDA}" destId="{914CDEBD-9EC0-4A80-8FD4-29F50CAA3174}" srcOrd="1" destOrd="0" parTransId="{51DE129E-D264-4125-A7C4-BD088310095C}" sibTransId="{6E762D12-9AF6-4CC6-A180-E19E4FA917A9}"/>
    <dgm:cxn modelId="{53C3E473-024C-4074-A649-7374993816A4}" srcId="{C62FFDBC-B0E1-4C8A-9FDD-977BCF566EDA}" destId="{7A9065AF-2EE8-4548-A886-799A133EDE7B}" srcOrd="0" destOrd="0" parTransId="{2A2A8928-9C9F-45DA-833B-D9F70DB4C253}" sibTransId="{FA5631C2-D5BF-4AFA-A85F-26685D4E424A}"/>
    <dgm:cxn modelId="{79ADE259-AB69-4635-9D3F-808C5B94F057}" type="presOf" srcId="{7A9065AF-2EE8-4548-A886-799A133EDE7B}" destId="{0BF0CC31-2807-464D-B0C3-C40F82CBC9D8}" srcOrd="0" destOrd="0" presId="urn:microsoft.com/office/officeart/2005/8/layout/chevron1"/>
    <dgm:cxn modelId="{C2396E98-43EC-4379-8BE3-925855512AF6}" type="presOf" srcId="{C62FFDBC-B0E1-4C8A-9FDD-977BCF566EDA}" destId="{6DC7EF36-DC30-437F-8F6F-1768721F3B21}" srcOrd="0" destOrd="0" presId="urn:microsoft.com/office/officeart/2005/8/layout/chevron1"/>
    <dgm:cxn modelId="{62C55799-1701-4B7A-9944-C06DDFE99E52}" type="presOf" srcId="{914CDEBD-9EC0-4A80-8FD4-29F50CAA3174}" destId="{E8F2ECF7-200E-4B9A-8987-06100044E54F}" srcOrd="0" destOrd="0" presId="urn:microsoft.com/office/officeart/2005/8/layout/chevron1"/>
    <dgm:cxn modelId="{AD45C8CE-49EF-4690-B418-1655DF4D34FC}" type="presOf" srcId="{1A0F72EC-29C5-42D9-982A-06396750A600}" destId="{459AADC4-58D9-4B96-B1E6-FEE811FA42F3}" srcOrd="0" destOrd="0" presId="urn:microsoft.com/office/officeart/2005/8/layout/chevron1"/>
    <dgm:cxn modelId="{8A6891D4-1954-4BBE-A2F3-F2CEDB5C5C0D}" srcId="{C62FFDBC-B0E1-4C8A-9FDD-977BCF566EDA}" destId="{1A0F72EC-29C5-42D9-982A-06396750A600}" srcOrd="2" destOrd="0" parTransId="{B7FE8023-AC98-4804-93D4-1738769E678A}" sibTransId="{FD0D7684-DE3C-4170-9A87-86E80DC56A41}"/>
    <dgm:cxn modelId="{0D4D1CED-C02B-4264-93DD-C6570C2A0A9E}" type="presParOf" srcId="{6DC7EF36-DC30-437F-8F6F-1768721F3B21}" destId="{0BF0CC31-2807-464D-B0C3-C40F82CBC9D8}" srcOrd="0" destOrd="0" presId="urn:microsoft.com/office/officeart/2005/8/layout/chevron1"/>
    <dgm:cxn modelId="{E314A79E-3B7C-4C8C-9CFA-3EB0C00E1891}" type="presParOf" srcId="{6DC7EF36-DC30-437F-8F6F-1768721F3B21}" destId="{72BC7377-B259-4009-BF05-B11E272361E3}" srcOrd="1" destOrd="0" presId="urn:microsoft.com/office/officeart/2005/8/layout/chevron1"/>
    <dgm:cxn modelId="{A447EEAC-1573-4562-B645-609347E9605F}" type="presParOf" srcId="{6DC7EF36-DC30-437F-8F6F-1768721F3B21}" destId="{E8F2ECF7-200E-4B9A-8987-06100044E54F}" srcOrd="2" destOrd="0" presId="urn:microsoft.com/office/officeart/2005/8/layout/chevron1"/>
    <dgm:cxn modelId="{82EE28A3-BF87-41FC-A2FC-BB58A350108D}" type="presParOf" srcId="{6DC7EF36-DC30-437F-8F6F-1768721F3B21}" destId="{4EAC1BF4-207A-44F7-8B10-2B3F1C62A990}" srcOrd="3" destOrd="0" presId="urn:microsoft.com/office/officeart/2005/8/layout/chevron1"/>
    <dgm:cxn modelId="{D12E4C6A-EA83-4B18-81A5-6082EC6D9E1C}" type="presParOf" srcId="{6DC7EF36-DC30-437F-8F6F-1768721F3B21}" destId="{459AADC4-58D9-4B96-B1E6-FEE811FA42F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0CC31-2807-464D-B0C3-C40F82CBC9D8}">
      <dsp:nvSpPr>
        <dsp:cNvPr id="0" name=""/>
        <dsp:cNvSpPr/>
      </dsp:nvSpPr>
      <dsp:spPr>
        <a:xfrm>
          <a:off x="3217" y="0"/>
          <a:ext cx="3920417" cy="109864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Corbel" panose="020B0503020204020204" pitchFamily="34" charset="0"/>
            </a:rPr>
            <a:t>1</a:t>
          </a:r>
        </a:p>
      </dsp:txBody>
      <dsp:txXfrm>
        <a:off x="552539" y="0"/>
        <a:ext cx="2821773" cy="1098644"/>
      </dsp:txXfrm>
    </dsp:sp>
    <dsp:sp modelId="{E8F2ECF7-200E-4B9A-8987-06100044E54F}">
      <dsp:nvSpPr>
        <dsp:cNvPr id="0" name=""/>
        <dsp:cNvSpPr/>
      </dsp:nvSpPr>
      <dsp:spPr>
        <a:xfrm>
          <a:off x="3531593" y="0"/>
          <a:ext cx="3920417" cy="1098644"/>
        </a:xfrm>
        <a:prstGeom prst="chevron">
          <a:avLst/>
        </a:prstGeom>
        <a:solidFill>
          <a:srgbClr val="2887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Corbel" panose="020B0503020204020204" pitchFamily="34" charset="0"/>
            </a:rPr>
            <a:t>2</a:t>
          </a:r>
        </a:p>
      </dsp:txBody>
      <dsp:txXfrm>
        <a:off x="4080915" y="0"/>
        <a:ext cx="2821773" cy="1098644"/>
      </dsp:txXfrm>
    </dsp:sp>
    <dsp:sp modelId="{459AADC4-58D9-4B96-B1E6-FEE811FA42F3}">
      <dsp:nvSpPr>
        <dsp:cNvPr id="0" name=""/>
        <dsp:cNvSpPr/>
      </dsp:nvSpPr>
      <dsp:spPr>
        <a:xfrm>
          <a:off x="7059968" y="0"/>
          <a:ext cx="3920417" cy="1098644"/>
        </a:xfrm>
        <a:prstGeom prst="chevron">
          <a:avLst/>
        </a:prstGeom>
        <a:solidFill>
          <a:srgbClr val="35AA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Corbel" panose="020B0503020204020204" pitchFamily="34" charset="0"/>
            </a:rPr>
            <a:t>3</a:t>
          </a:r>
        </a:p>
      </dsp:txBody>
      <dsp:txXfrm>
        <a:off x="7609290" y="0"/>
        <a:ext cx="2821773" cy="1098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E3EB4-05D6-4507-A938-C715874658DD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84079-3418-4D47-8AB3-8C1237C63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3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84079-3418-4D47-8AB3-8C1237C63F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5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84079-3418-4D47-8AB3-8C1237C63F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9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84079-3418-4D47-8AB3-8C1237C63F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84079-3418-4D47-8AB3-8C1237C63F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6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84079-3418-4D47-8AB3-8C1237C63F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8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84079-3418-4D47-8AB3-8C1237C63F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0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5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8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5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1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248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0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2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1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1/16/2026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ina.davide@" TargetMode="External"/><Relationship Id="rId2" Type="http://schemas.openxmlformats.org/officeDocument/2006/relationships/hyperlink" Target="mailto:ana.a.lucas@tecnico.ulisboa.p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uis.moreira@tecnico.ulisboa.p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h.tecnico.ulisboa.pt/formacao-profissional/formacao/internationalizationhome_tecnico-lisbo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12">
            <a:extLst>
              <a:ext uri="{FF2B5EF4-FFF2-40B4-BE49-F238E27FC236}">
                <a16:creationId xmlns:a16="http://schemas.microsoft.com/office/drawing/2014/main" id="{70E84209-CCC8-44C4-8221-5C3C776C1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0913" r="1" b="39150"/>
          <a:stretch/>
        </p:blipFill>
        <p:spPr>
          <a:xfrm>
            <a:off x="9351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58EF5F-9C9B-4190-BCBE-BC0CE0FA8259}"/>
              </a:ext>
            </a:extLst>
          </p:cNvPr>
          <p:cNvSpPr/>
          <p:nvPr/>
        </p:nvSpPr>
        <p:spPr>
          <a:xfrm>
            <a:off x="821094" y="5349240"/>
            <a:ext cx="3331028" cy="1508760"/>
          </a:xfrm>
          <a:prstGeom prst="rect">
            <a:avLst/>
          </a:prstGeom>
          <a:solidFill>
            <a:srgbClr val="020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7BA0C-A8CD-4581-ADD9-45519B2DD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854688"/>
            <a:ext cx="10268712" cy="3227832"/>
          </a:xfrm>
        </p:spPr>
        <p:txBody>
          <a:bodyPr anchor="b">
            <a:normAutofit/>
          </a:bodyPr>
          <a:lstStyle/>
          <a:p>
            <a:r>
              <a:rPr lang="pt-PT" sz="4800" dirty="0">
                <a:latin typeface="Source Sans 3" panose="020B0303030403020204" pitchFamily="34" charset="0"/>
              </a:rPr>
              <a:t>Certificação</a:t>
            </a:r>
            <a:br>
              <a:rPr lang="en-US" sz="4800" dirty="0">
                <a:latin typeface="Source Sans 3" panose="020B0303030403020204" pitchFamily="34" charset="0"/>
              </a:rPr>
            </a:br>
            <a:r>
              <a:rPr lang="en-US" sz="4800" dirty="0" err="1">
                <a:latin typeface="Source Sans 3" panose="020B0303030403020204" pitchFamily="34" charset="0"/>
              </a:rPr>
              <a:t>Internationalization@Home</a:t>
            </a:r>
            <a:endParaRPr lang="en-GB" sz="8000" dirty="0">
              <a:latin typeface="Source Sans 3" panose="020B03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1D9B0-6166-4953-B2E4-F4786FF78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194" y="5636988"/>
            <a:ext cx="10268712" cy="623855"/>
          </a:xfrm>
        </p:spPr>
        <p:txBody>
          <a:bodyPr anchor="t">
            <a:normAutofit/>
          </a:bodyPr>
          <a:lstStyle/>
          <a:p>
            <a:r>
              <a:rPr lang="en-GB" sz="2800" cap="small" dirty="0">
                <a:solidFill>
                  <a:schemeClr val="tx1"/>
                </a:solidFill>
                <a:latin typeface="Source Sans 3" panose="020B0303030403020204" pitchFamily="34" charset="0"/>
              </a:rPr>
              <a:t>Ana </a:t>
            </a:r>
            <a:r>
              <a:rPr lang="en-GB" sz="2800" b="1" cap="small" dirty="0">
                <a:solidFill>
                  <a:schemeClr val="tx1"/>
                </a:solidFill>
                <a:latin typeface="Source Sans 3" panose="020B0303030403020204" pitchFamily="34" charset="0"/>
              </a:rPr>
              <a:t>Lucas </a:t>
            </a:r>
            <a:r>
              <a:rPr lang="en-GB" sz="2800" cap="small" dirty="0">
                <a:solidFill>
                  <a:schemeClr val="tx1"/>
                </a:solidFill>
                <a:latin typeface="Source Sans 3" panose="020B0303030403020204" pitchFamily="34" charset="0"/>
              </a:rPr>
              <a:t>(ABED), Dina </a:t>
            </a:r>
            <a:r>
              <a:rPr lang="en-GB" sz="2800" b="1" cap="small" dirty="0">
                <a:solidFill>
                  <a:schemeClr val="tx1"/>
                </a:solidFill>
                <a:latin typeface="Source Sans 3" panose="020B0303030403020204" pitchFamily="34" charset="0"/>
              </a:rPr>
              <a:t>D</a:t>
            </a:r>
            <a:r>
              <a:rPr lang="en-GB" sz="2800" cap="small" dirty="0">
                <a:solidFill>
                  <a:schemeClr val="tx1"/>
                </a:solidFill>
                <a:latin typeface="Source Sans 3" panose="020B0303030403020204" pitchFamily="34" charset="0"/>
              </a:rPr>
              <a:t>avid (NFD), Luís </a:t>
            </a:r>
            <a:r>
              <a:rPr lang="en-GB" sz="2800" b="1" cap="small" dirty="0">
                <a:solidFill>
                  <a:schemeClr val="tx1"/>
                </a:solidFill>
                <a:latin typeface="Source Sans 3" panose="020B0303030403020204" pitchFamily="34" charset="0"/>
              </a:rPr>
              <a:t>M</a:t>
            </a:r>
            <a:r>
              <a:rPr lang="en-GB" sz="2800" cap="small" dirty="0">
                <a:solidFill>
                  <a:schemeClr val="tx1"/>
                </a:solidFill>
                <a:latin typeface="Source Sans 3" panose="020B0303030403020204" pitchFamily="34" charset="0"/>
              </a:rPr>
              <a:t>oreira (AAI)</a:t>
            </a:r>
            <a:endParaRPr lang="en-GB" sz="2800" b="1" cap="small" dirty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DA993412-71C2-4F19-9A31-C8E741B56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" y="0"/>
            <a:ext cx="2292770" cy="16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4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88DF-AE8E-4056-96C3-6A61EEF9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>
                <a:latin typeface="Source Sans 3" panose="020B0303030403020204" pitchFamily="34" charset="0"/>
              </a:rPr>
              <a:t>Os</a:t>
            </a:r>
            <a:r>
              <a:rPr lang="en-US" sz="6600" dirty="0">
                <a:latin typeface="Source Sans 3" panose="020B0303030403020204" pitchFamily="34" charset="0"/>
              </a:rPr>
              <a:t> </a:t>
            </a:r>
            <a:r>
              <a:rPr lang="en-US" sz="6600" dirty="0" err="1">
                <a:latin typeface="Source Sans 3" panose="020B0303030403020204" pitchFamily="34" charset="0"/>
              </a:rPr>
              <a:t>Números</a:t>
            </a:r>
            <a:endParaRPr lang="en-US" sz="6600" dirty="0">
              <a:latin typeface="Source Sans 3" panose="020B0303030403020204" pitchFamily="34" charset="0"/>
            </a:endParaRPr>
          </a:p>
        </p:txBody>
      </p:sp>
      <p:pic>
        <p:nvPicPr>
          <p:cNvPr id="5" name="Gráfico 16" descr="Gráfico de barras com tendência ascendente com preenchimento sólido">
            <a:extLst>
              <a:ext uri="{FF2B5EF4-FFF2-40B4-BE49-F238E27FC236}">
                <a16:creationId xmlns:a16="http://schemas.microsoft.com/office/drawing/2014/main" id="{0F8F9AD7-5A11-4D6C-B880-E0434EA7C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025" y="2514600"/>
            <a:ext cx="914400" cy="9144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728578-6BBD-4E70-B376-B432D2B59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66738"/>
              </p:ext>
            </p:extLst>
          </p:nvPr>
        </p:nvGraphicFramePr>
        <p:xfrm>
          <a:off x="1885571" y="2706499"/>
          <a:ext cx="9578547" cy="3876340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3034447">
                  <a:extLst>
                    <a:ext uri="{9D8B030D-6E8A-4147-A177-3AD203B41FA5}">
                      <a16:colId xmlns:a16="http://schemas.microsoft.com/office/drawing/2014/main" val="2213600127"/>
                    </a:ext>
                  </a:extLst>
                </a:gridCol>
                <a:gridCol w="2251881">
                  <a:extLst>
                    <a:ext uri="{9D8B030D-6E8A-4147-A177-3AD203B41FA5}">
                      <a16:colId xmlns:a16="http://schemas.microsoft.com/office/drawing/2014/main" val="3026868285"/>
                    </a:ext>
                  </a:extLst>
                </a:gridCol>
                <a:gridCol w="2719321">
                  <a:extLst>
                    <a:ext uri="{9D8B030D-6E8A-4147-A177-3AD203B41FA5}">
                      <a16:colId xmlns:a16="http://schemas.microsoft.com/office/drawing/2014/main" val="370655150"/>
                    </a:ext>
                  </a:extLst>
                </a:gridCol>
                <a:gridCol w="1572898">
                  <a:extLst>
                    <a:ext uri="{9D8B030D-6E8A-4147-A177-3AD203B41FA5}">
                      <a16:colId xmlns:a16="http://schemas.microsoft.com/office/drawing/2014/main" val="3404019451"/>
                    </a:ext>
                  </a:extLst>
                </a:gridCol>
              </a:tblGrid>
              <a:tr h="691273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i="1" u="none" strike="noStrike" dirty="0">
                          <a:effectLst/>
                        </a:rPr>
                        <a:t>Edição</a:t>
                      </a:r>
                      <a:endParaRPr lang="pt-PT" sz="2000" b="1" i="1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1" u="none" strike="noStrike" dirty="0">
                          <a:effectLst/>
                        </a:rPr>
                        <a:t>Nº de Formações</a:t>
                      </a:r>
                      <a:endParaRPr lang="pt-PT" sz="2000" b="1" i="1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1" u="none" strike="noStrike" dirty="0">
                          <a:effectLst/>
                        </a:rPr>
                        <a:t>Nº de Inscritos</a:t>
                      </a:r>
                      <a:endParaRPr lang="pt-PT" sz="2000" b="1" i="1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1" u="none" strike="noStrike" dirty="0">
                          <a:effectLst/>
                        </a:rPr>
                        <a:t>Participantes</a:t>
                      </a:r>
                      <a:endParaRPr lang="pt-PT" sz="2000" b="1" i="1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22907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u="none" strike="noStrike" dirty="0">
                          <a:effectLst/>
                        </a:rPr>
                        <a:t>Projeto Piloto (2022)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>
                          <a:effectLst/>
                        </a:rPr>
                        <a:t>1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dirty="0">
                          <a:effectLst/>
                        </a:rPr>
                        <a:t>16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dirty="0">
                          <a:effectLst/>
                        </a:rPr>
                        <a:t>12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529867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u="none" strike="noStrike" dirty="0">
                          <a:effectLst/>
                        </a:rPr>
                        <a:t>1ª Edição (2023 – 2024)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dirty="0">
                          <a:effectLst/>
                        </a:rPr>
                        <a:t>8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dirty="0">
                          <a:effectLst/>
                        </a:rPr>
                        <a:t>74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>
                          <a:effectLst/>
                        </a:rPr>
                        <a:t>63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02727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u="none" strike="noStrike" dirty="0">
                          <a:effectLst/>
                        </a:rPr>
                        <a:t>2ª Edição (2024 – 2025)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>
                          <a:effectLst/>
                        </a:rPr>
                        <a:t>7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>
                          <a:effectLst/>
                        </a:rPr>
                        <a:t>74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dirty="0">
                          <a:effectLst/>
                        </a:rPr>
                        <a:t>61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789448"/>
                  </a:ext>
                </a:extLst>
              </a:tr>
              <a:tr h="715276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u="none" strike="noStrike" dirty="0">
                          <a:effectLst/>
                        </a:rPr>
                        <a:t>3.ª Edição (2025 – 2026)  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>
                          <a:effectLst/>
                        </a:rPr>
                        <a:t>6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>
                          <a:effectLst/>
                        </a:rPr>
                        <a:t>96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 dirty="0">
                          <a:effectLst/>
                        </a:rPr>
                        <a:t>74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183067"/>
                  </a:ext>
                </a:extLst>
              </a:tr>
              <a:tr h="266908"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b="1" i="1" u="none" strike="noStrike" dirty="0">
                          <a:effectLst/>
                        </a:rPr>
                        <a:t>Total</a:t>
                      </a:r>
                      <a:endParaRPr lang="pt-PT" sz="2000" b="1" i="1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1" u="none" strike="noStrike" dirty="0">
                          <a:effectLst/>
                        </a:rPr>
                        <a:t>22</a:t>
                      </a:r>
                      <a:endParaRPr lang="pt-PT" sz="2000" b="1" i="1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1" u="none" strike="noStrike" dirty="0">
                          <a:effectLst/>
                        </a:rPr>
                        <a:t>260</a:t>
                      </a:r>
                      <a:endParaRPr lang="pt-PT" sz="2000" b="1" i="1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1" u="none" strike="noStrike" dirty="0">
                          <a:effectLst/>
                        </a:rPr>
                        <a:t>210</a:t>
                      </a:r>
                      <a:endParaRPr lang="pt-PT" sz="2000" b="1" i="1" u="none" strike="noStrike" dirty="0">
                        <a:solidFill>
                          <a:srgbClr val="000000"/>
                        </a:solidFill>
                        <a:effectLst/>
                        <a:latin typeface="Source Sans 3" panose="020B0303030403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25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77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2EBA-69F6-400D-8522-4DBACD3E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06171"/>
            <a:ext cx="10268712" cy="3136392"/>
          </a:xfrm>
        </p:spPr>
        <p:txBody>
          <a:bodyPr>
            <a:normAutofit/>
          </a:bodyPr>
          <a:lstStyle/>
          <a:p>
            <a:pPr algn="ctr"/>
            <a:r>
              <a:rPr lang="en-GB" sz="9600" b="1" dirty="0" err="1">
                <a:latin typeface="Corbel" panose="020B0503020204020204" pitchFamily="34" charset="0"/>
              </a:rPr>
              <a:t>Obrigad</a:t>
            </a:r>
            <a:r>
              <a:rPr lang="en-GB" sz="9600" b="1" dirty="0">
                <a:latin typeface="Corbel" panose="020B0503020204020204" pitchFamily="34" charset="0"/>
              </a:rPr>
              <a:t>@! </a:t>
            </a:r>
            <a:br>
              <a:rPr lang="en-GB" sz="9600" b="1" dirty="0">
                <a:latin typeface="Corbel" panose="020B0503020204020204" pitchFamily="34" charset="0"/>
              </a:rPr>
            </a:br>
            <a:endParaRPr lang="en-GB" sz="9600" b="1" dirty="0">
              <a:latin typeface="Corbel" panose="020B05030202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554AF-D500-40F3-A94E-D74C906ED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439792"/>
            <a:ext cx="10879455" cy="2227707"/>
          </a:xfrm>
        </p:spPr>
        <p:txBody>
          <a:bodyPr>
            <a:normAutofit/>
          </a:bodyPr>
          <a:lstStyle/>
          <a:p>
            <a:r>
              <a:rPr lang="en-GB" dirty="0"/>
              <a:t>Ana Lucas – </a:t>
            </a:r>
            <a:r>
              <a:rPr lang="en-GB" dirty="0">
                <a:hlinkClick r:id="rId2"/>
              </a:rPr>
              <a:t>ana.a.lucas@tecnico.ulisboa.pt</a:t>
            </a:r>
            <a:endParaRPr lang="en-GB" dirty="0"/>
          </a:p>
          <a:p>
            <a:r>
              <a:rPr lang="en-GB" dirty="0"/>
              <a:t>Dina Davide– </a:t>
            </a:r>
            <a:r>
              <a:rPr lang="en-GB" dirty="0" err="1">
                <a:hlinkClick r:id="rId3"/>
              </a:rPr>
              <a:t>dina</a:t>
            </a:r>
            <a:r>
              <a:rPr lang="en-GB" err="1">
                <a:hlinkClick r:id="rId3"/>
              </a:rPr>
              <a:t>.</a:t>
            </a:r>
            <a:r>
              <a:rPr lang="en-GB">
                <a:hlinkClick r:id="rId3"/>
              </a:rPr>
              <a:t>davide@</a:t>
            </a:r>
            <a:r>
              <a:rPr lang="en-GB">
                <a:hlinkClick r:id="rId2"/>
              </a:rPr>
              <a:t> </a:t>
            </a:r>
            <a:r>
              <a:rPr lang="en-GB" dirty="0">
                <a:hlinkClick r:id="rId2"/>
              </a:rPr>
              <a:t>tecnico.ulisboa.pt</a:t>
            </a:r>
            <a:endParaRPr lang="en-GB" dirty="0"/>
          </a:p>
          <a:p>
            <a:r>
              <a:rPr lang="en-GB" dirty="0"/>
              <a:t>Luís Moreira– </a:t>
            </a:r>
            <a:r>
              <a:rPr lang="en-GB" dirty="0">
                <a:hlinkClick r:id="rId4"/>
              </a:rPr>
              <a:t>luis.moreira@tecnico.ulisboa.pt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472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8296-1A75-478B-A5E7-776D2804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800" dirty="0">
                <a:latin typeface="Source Sans 3" panose="020B0303030403020204" pitchFamily="34" charset="0"/>
              </a:rPr>
              <a:t>Certificação</a:t>
            </a:r>
            <a:br>
              <a:rPr lang="en-US" sz="4800" dirty="0">
                <a:latin typeface="Source Sans 3" panose="020B0303030403020204" pitchFamily="34" charset="0"/>
              </a:rPr>
            </a:br>
            <a:r>
              <a:rPr lang="en-US" sz="4800" dirty="0" err="1">
                <a:latin typeface="Source Sans 3" panose="020B0303030403020204" pitchFamily="34" charset="0"/>
              </a:rPr>
              <a:t>Internationalization@Home</a:t>
            </a:r>
            <a:endParaRPr lang="en-GB" sz="4800" dirty="0">
              <a:latin typeface="Source Sans 3" panose="020B0303030403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77BC9E-CC10-436A-8212-8DDB38F40367}"/>
              </a:ext>
            </a:extLst>
          </p:cNvPr>
          <p:cNvSpPr/>
          <p:nvPr/>
        </p:nvSpPr>
        <p:spPr>
          <a:xfrm>
            <a:off x="493454" y="2993118"/>
            <a:ext cx="2198914" cy="2235199"/>
          </a:xfrm>
          <a:custGeom>
            <a:avLst/>
            <a:gdLst>
              <a:gd name="connsiteX0" fmla="*/ 0 w 2198914"/>
              <a:gd name="connsiteY0" fmla="*/ 1117600 h 2235199"/>
              <a:gd name="connsiteX1" fmla="*/ 1099457 w 2198914"/>
              <a:gd name="connsiteY1" fmla="*/ 0 h 2235199"/>
              <a:gd name="connsiteX2" fmla="*/ 2198914 w 2198914"/>
              <a:gd name="connsiteY2" fmla="*/ 1117600 h 2235199"/>
              <a:gd name="connsiteX3" fmla="*/ 1099457 w 2198914"/>
              <a:gd name="connsiteY3" fmla="*/ 2235200 h 2235199"/>
              <a:gd name="connsiteX4" fmla="*/ 0 w 2198914"/>
              <a:gd name="connsiteY4" fmla="*/ 1117600 h 223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914" h="2235199" fill="none" extrusionOk="0">
                <a:moveTo>
                  <a:pt x="0" y="1117600"/>
                </a:moveTo>
                <a:cubicBezTo>
                  <a:pt x="21582" y="518403"/>
                  <a:pt x="403130" y="-111753"/>
                  <a:pt x="1099457" y="0"/>
                </a:cubicBezTo>
                <a:cubicBezTo>
                  <a:pt x="1599688" y="6717"/>
                  <a:pt x="2170670" y="614505"/>
                  <a:pt x="2198914" y="1117600"/>
                </a:cubicBezTo>
                <a:cubicBezTo>
                  <a:pt x="2199002" y="1708632"/>
                  <a:pt x="1655760" y="2252622"/>
                  <a:pt x="1099457" y="2235200"/>
                </a:cubicBezTo>
                <a:cubicBezTo>
                  <a:pt x="410178" y="2129015"/>
                  <a:pt x="128947" y="1662511"/>
                  <a:pt x="0" y="1117600"/>
                </a:cubicBezTo>
                <a:close/>
              </a:path>
              <a:path w="2198914" h="2235199" stroke="0" extrusionOk="0">
                <a:moveTo>
                  <a:pt x="0" y="1117600"/>
                </a:moveTo>
                <a:cubicBezTo>
                  <a:pt x="-33748" y="438135"/>
                  <a:pt x="611333" y="-53108"/>
                  <a:pt x="1099457" y="0"/>
                </a:cubicBezTo>
                <a:cubicBezTo>
                  <a:pt x="1746306" y="84025"/>
                  <a:pt x="2059812" y="565222"/>
                  <a:pt x="2198914" y="1117600"/>
                </a:cubicBezTo>
                <a:cubicBezTo>
                  <a:pt x="2117130" y="1663863"/>
                  <a:pt x="1774522" y="2209982"/>
                  <a:pt x="1099457" y="2235200"/>
                </a:cubicBezTo>
                <a:cubicBezTo>
                  <a:pt x="458913" y="2200461"/>
                  <a:pt x="49060" y="1772009"/>
                  <a:pt x="0" y="1117600"/>
                </a:cubicBezTo>
                <a:close/>
              </a:path>
            </a:pathLst>
          </a:custGeom>
          <a:solidFill>
            <a:srgbClr val="41ACCD"/>
          </a:solidFill>
          <a:ln>
            <a:solidFill>
              <a:srgbClr val="5A98C4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cap="small" dirty="0" err="1">
                <a:latin typeface="Source Sans 3" panose="020B0303030403020204" pitchFamily="34" charset="0"/>
              </a:rPr>
              <a:t>Área</a:t>
            </a:r>
            <a:r>
              <a:rPr lang="en-GB" cap="small" dirty="0">
                <a:latin typeface="Source Sans 3" panose="020B0303030403020204" pitchFamily="34" charset="0"/>
              </a:rPr>
              <a:t> de </a:t>
            </a:r>
            <a:r>
              <a:rPr lang="en-GB" cap="small" dirty="0" err="1">
                <a:latin typeface="Source Sans 3" panose="020B0303030403020204" pitchFamily="34" charset="0"/>
              </a:rPr>
              <a:t>Assuntos</a:t>
            </a:r>
            <a:r>
              <a:rPr lang="en-GB" cap="small" dirty="0">
                <a:latin typeface="Source Sans 3" panose="020B0303030403020204" pitchFamily="34" charset="0"/>
              </a:rPr>
              <a:t> </a:t>
            </a:r>
            <a:r>
              <a:rPr lang="en-GB" cap="small" dirty="0" err="1">
                <a:latin typeface="Source Sans 3" panose="020B0303030403020204" pitchFamily="34" charset="0"/>
              </a:rPr>
              <a:t>Internacionais</a:t>
            </a:r>
            <a:endParaRPr lang="en-GB" cap="small" dirty="0">
              <a:latin typeface="Source Sans 3" panose="020B0303030403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26AC0D-4ED5-4100-BAC9-53F7E2D96D9D}"/>
              </a:ext>
            </a:extLst>
          </p:cNvPr>
          <p:cNvSpPr/>
          <p:nvPr/>
        </p:nvSpPr>
        <p:spPr>
          <a:xfrm>
            <a:off x="2344025" y="3742644"/>
            <a:ext cx="1698172" cy="1701800"/>
          </a:xfrm>
          <a:custGeom>
            <a:avLst/>
            <a:gdLst>
              <a:gd name="connsiteX0" fmla="*/ 0 w 1698172"/>
              <a:gd name="connsiteY0" fmla="*/ 850900 h 1701800"/>
              <a:gd name="connsiteX1" fmla="*/ 849086 w 1698172"/>
              <a:gd name="connsiteY1" fmla="*/ 0 h 1701800"/>
              <a:gd name="connsiteX2" fmla="*/ 1698172 w 1698172"/>
              <a:gd name="connsiteY2" fmla="*/ 850900 h 1701800"/>
              <a:gd name="connsiteX3" fmla="*/ 849086 w 1698172"/>
              <a:gd name="connsiteY3" fmla="*/ 1701800 h 1701800"/>
              <a:gd name="connsiteX4" fmla="*/ 0 w 1698172"/>
              <a:gd name="connsiteY4" fmla="*/ 8509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72" h="1701800" fill="none" extrusionOk="0">
                <a:moveTo>
                  <a:pt x="0" y="850900"/>
                </a:moveTo>
                <a:cubicBezTo>
                  <a:pt x="71174" y="440441"/>
                  <a:pt x="313856" y="-83135"/>
                  <a:pt x="849086" y="0"/>
                </a:cubicBezTo>
                <a:cubicBezTo>
                  <a:pt x="1219032" y="6216"/>
                  <a:pt x="1671109" y="490324"/>
                  <a:pt x="1698172" y="850900"/>
                </a:cubicBezTo>
                <a:cubicBezTo>
                  <a:pt x="1698438" y="1241690"/>
                  <a:pt x="1281503" y="1714298"/>
                  <a:pt x="849086" y="1701800"/>
                </a:cubicBezTo>
                <a:cubicBezTo>
                  <a:pt x="342278" y="1652800"/>
                  <a:pt x="35758" y="1300784"/>
                  <a:pt x="0" y="850900"/>
                </a:cubicBezTo>
                <a:close/>
              </a:path>
              <a:path w="1698172" h="1701800" stroke="0" extrusionOk="0">
                <a:moveTo>
                  <a:pt x="0" y="850900"/>
                </a:moveTo>
                <a:cubicBezTo>
                  <a:pt x="-49562" y="289568"/>
                  <a:pt x="411121" y="-13812"/>
                  <a:pt x="849086" y="0"/>
                </a:cubicBezTo>
                <a:cubicBezTo>
                  <a:pt x="1358134" y="85033"/>
                  <a:pt x="1636790" y="409580"/>
                  <a:pt x="1698172" y="850900"/>
                </a:cubicBezTo>
                <a:cubicBezTo>
                  <a:pt x="1676971" y="1302441"/>
                  <a:pt x="1420754" y="1663619"/>
                  <a:pt x="849086" y="1701800"/>
                </a:cubicBezTo>
                <a:cubicBezTo>
                  <a:pt x="313703" y="1632546"/>
                  <a:pt x="75636" y="1378153"/>
                  <a:pt x="0" y="850900"/>
                </a:cubicBezTo>
                <a:close/>
              </a:path>
            </a:pathLst>
          </a:custGeom>
          <a:solidFill>
            <a:srgbClr val="2887C4"/>
          </a:solidFill>
          <a:ln>
            <a:solidFill>
              <a:srgbClr val="5A98C4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small" dirty="0" err="1">
                <a:latin typeface="Source Sans 3" panose="020B0303030403020204" pitchFamily="34" charset="0"/>
              </a:rPr>
              <a:t>Direção</a:t>
            </a:r>
            <a:r>
              <a:rPr lang="en-GB" sz="1400" cap="small" dirty="0">
                <a:latin typeface="Source Sans 3" panose="020B0303030403020204" pitchFamily="34" charset="0"/>
              </a:rPr>
              <a:t> de </a:t>
            </a:r>
            <a:r>
              <a:rPr lang="en-GB" sz="1400" cap="small" dirty="0" err="1">
                <a:latin typeface="Source Sans 3" panose="020B0303030403020204" pitchFamily="34" charset="0"/>
              </a:rPr>
              <a:t>Recursos</a:t>
            </a:r>
            <a:r>
              <a:rPr lang="en-GB" sz="1400" cap="small" dirty="0">
                <a:latin typeface="Source Sans 3" panose="020B0303030403020204" pitchFamily="34" charset="0"/>
              </a:rPr>
              <a:t> Humanos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DAC794-3C11-4850-AE35-69F9127564B6}"/>
              </a:ext>
            </a:extLst>
          </p:cNvPr>
          <p:cNvSpPr/>
          <p:nvPr/>
        </p:nvSpPr>
        <p:spPr>
          <a:xfrm>
            <a:off x="3759200" y="3762829"/>
            <a:ext cx="1698172" cy="1701800"/>
          </a:xfrm>
          <a:custGeom>
            <a:avLst/>
            <a:gdLst>
              <a:gd name="connsiteX0" fmla="*/ 0 w 1698172"/>
              <a:gd name="connsiteY0" fmla="*/ 850900 h 1701800"/>
              <a:gd name="connsiteX1" fmla="*/ 849086 w 1698172"/>
              <a:gd name="connsiteY1" fmla="*/ 0 h 1701800"/>
              <a:gd name="connsiteX2" fmla="*/ 1698172 w 1698172"/>
              <a:gd name="connsiteY2" fmla="*/ 850900 h 1701800"/>
              <a:gd name="connsiteX3" fmla="*/ 849086 w 1698172"/>
              <a:gd name="connsiteY3" fmla="*/ 1701800 h 1701800"/>
              <a:gd name="connsiteX4" fmla="*/ 0 w 1698172"/>
              <a:gd name="connsiteY4" fmla="*/ 8509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72" h="1701800" fill="none" extrusionOk="0">
                <a:moveTo>
                  <a:pt x="0" y="850900"/>
                </a:moveTo>
                <a:cubicBezTo>
                  <a:pt x="71174" y="440441"/>
                  <a:pt x="313856" y="-83135"/>
                  <a:pt x="849086" y="0"/>
                </a:cubicBezTo>
                <a:cubicBezTo>
                  <a:pt x="1219032" y="6216"/>
                  <a:pt x="1671109" y="490324"/>
                  <a:pt x="1698172" y="850900"/>
                </a:cubicBezTo>
                <a:cubicBezTo>
                  <a:pt x="1698438" y="1241690"/>
                  <a:pt x="1281503" y="1714298"/>
                  <a:pt x="849086" y="1701800"/>
                </a:cubicBezTo>
                <a:cubicBezTo>
                  <a:pt x="342278" y="1652800"/>
                  <a:pt x="35758" y="1300784"/>
                  <a:pt x="0" y="850900"/>
                </a:cubicBezTo>
                <a:close/>
              </a:path>
              <a:path w="1698172" h="1701800" stroke="0" extrusionOk="0">
                <a:moveTo>
                  <a:pt x="0" y="850900"/>
                </a:moveTo>
                <a:cubicBezTo>
                  <a:pt x="-49562" y="289568"/>
                  <a:pt x="411121" y="-13812"/>
                  <a:pt x="849086" y="0"/>
                </a:cubicBezTo>
                <a:cubicBezTo>
                  <a:pt x="1358134" y="85033"/>
                  <a:pt x="1636790" y="409580"/>
                  <a:pt x="1698172" y="850900"/>
                </a:cubicBezTo>
                <a:cubicBezTo>
                  <a:pt x="1676971" y="1302441"/>
                  <a:pt x="1420754" y="1663619"/>
                  <a:pt x="849086" y="1701800"/>
                </a:cubicBezTo>
                <a:cubicBezTo>
                  <a:pt x="313703" y="1632546"/>
                  <a:pt x="75636" y="1378153"/>
                  <a:pt x="0" y="850900"/>
                </a:cubicBezTo>
                <a:close/>
              </a:path>
            </a:pathLst>
          </a:custGeom>
          <a:solidFill>
            <a:srgbClr val="2887C4"/>
          </a:solidFill>
          <a:ln>
            <a:solidFill>
              <a:srgbClr val="5A98C4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small" dirty="0" err="1">
                <a:latin typeface="Source Sans 3" panose="020B0303030403020204" pitchFamily="34" charset="0"/>
              </a:rPr>
              <a:t>Núcleo</a:t>
            </a:r>
            <a:r>
              <a:rPr lang="en-GB" sz="1400" cap="small" dirty="0">
                <a:latin typeface="Source Sans 3" panose="020B0303030403020204" pitchFamily="34" charset="0"/>
              </a:rPr>
              <a:t> de Formação e </a:t>
            </a:r>
            <a:r>
              <a:rPr lang="en-GB" sz="1400" cap="small" spc="-130" dirty="0" err="1">
                <a:latin typeface="Source Sans 3" panose="020B0303030403020204" pitchFamily="34" charset="0"/>
              </a:rPr>
              <a:t>Desenvolvimento</a:t>
            </a:r>
            <a:endParaRPr lang="en-GB" sz="1400" cap="small" spc="-130" dirty="0">
              <a:latin typeface="Source Sans 3" panose="020B0303030403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F627470-7C29-4566-B03E-670FC4AC25AB}"/>
              </a:ext>
            </a:extLst>
          </p:cNvPr>
          <p:cNvSpPr/>
          <p:nvPr/>
        </p:nvSpPr>
        <p:spPr>
          <a:xfrm>
            <a:off x="5617029" y="2656114"/>
            <a:ext cx="478971" cy="3884072"/>
          </a:xfrm>
          <a:custGeom>
            <a:avLst/>
            <a:gdLst>
              <a:gd name="connsiteX0" fmla="*/ 0 w 478971"/>
              <a:gd name="connsiteY0" fmla="*/ 0 h 3884072"/>
              <a:gd name="connsiteX1" fmla="*/ 239486 w 478971"/>
              <a:gd name="connsiteY1" fmla="*/ 39913 h 3884072"/>
              <a:gd name="connsiteX2" fmla="*/ 239486 w 478971"/>
              <a:gd name="connsiteY2" fmla="*/ 604783 h 3884072"/>
              <a:gd name="connsiteX3" fmla="*/ 239486 w 478971"/>
              <a:gd name="connsiteY3" fmla="*/ 1169654 h 3884072"/>
              <a:gd name="connsiteX4" fmla="*/ 239486 w 478971"/>
              <a:gd name="connsiteY4" fmla="*/ 1902123 h 3884072"/>
              <a:gd name="connsiteX5" fmla="*/ 478972 w 478971"/>
              <a:gd name="connsiteY5" fmla="*/ 1942036 h 3884072"/>
              <a:gd name="connsiteX6" fmla="*/ 239486 w 478971"/>
              <a:gd name="connsiteY6" fmla="*/ 1981949 h 3884072"/>
              <a:gd name="connsiteX7" fmla="*/ 239486 w 478971"/>
              <a:gd name="connsiteY7" fmla="*/ 2621308 h 3884072"/>
              <a:gd name="connsiteX8" fmla="*/ 239486 w 478971"/>
              <a:gd name="connsiteY8" fmla="*/ 3204800 h 3884072"/>
              <a:gd name="connsiteX9" fmla="*/ 239486 w 478971"/>
              <a:gd name="connsiteY9" fmla="*/ 3844159 h 3884072"/>
              <a:gd name="connsiteX10" fmla="*/ 0 w 478971"/>
              <a:gd name="connsiteY10" fmla="*/ 3884072 h 3884072"/>
              <a:gd name="connsiteX11" fmla="*/ 0 w 478971"/>
              <a:gd name="connsiteY11" fmla="*/ 3353249 h 3884072"/>
              <a:gd name="connsiteX12" fmla="*/ 0 w 478971"/>
              <a:gd name="connsiteY12" fmla="*/ 2628222 h 3884072"/>
              <a:gd name="connsiteX13" fmla="*/ 0 w 478971"/>
              <a:gd name="connsiteY13" fmla="*/ 2097399 h 3884072"/>
              <a:gd name="connsiteX14" fmla="*/ 0 w 478971"/>
              <a:gd name="connsiteY14" fmla="*/ 1566576 h 3884072"/>
              <a:gd name="connsiteX15" fmla="*/ 0 w 478971"/>
              <a:gd name="connsiteY15" fmla="*/ 841549 h 3884072"/>
              <a:gd name="connsiteX16" fmla="*/ 0 w 478971"/>
              <a:gd name="connsiteY16" fmla="*/ 0 h 3884072"/>
              <a:gd name="connsiteX0" fmla="*/ 0 w 478971"/>
              <a:gd name="connsiteY0" fmla="*/ 0 h 3884072"/>
              <a:gd name="connsiteX1" fmla="*/ 239486 w 478971"/>
              <a:gd name="connsiteY1" fmla="*/ 39913 h 3884072"/>
              <a:gd name="connsiteX2" fmla="*/ 239486 w 478971"/>
              <a:gd name="connsiteY2" fmla="*/ 604783 h 3884072"/>
              <a:gd name="connsiteX3" fmla="*/ 239486 w 478971"/>
              <a:gd name="connsiteY3" fmla="*/ 1225520 h 3884072"/>
              <a:gd name="connsiteX4" fmla="*/ 239486 w 478971"/>
              <a:gd name="connsiteY4" fmla="*/ 1902123 h 3884072"/>
              <a:gd name="connsiteX5" fmla="*/ 478972 w 478971"/>
              <a:gd name="connsiteY5" fmla="*/ 1942036 h 3884072"/>
              <a:gd name="connsiteX6" fmla="*/ 239486 w 478971"/>
              <a:gd name="connsiteY6" fmla="*/ 1981949 h 3884072"/>
              <a:gd name="connsiteX7" fmla="*/ 239486 w 478971"/>
              <a:gd name="connsiteY7" fmla="*/ 2584064 h 3884072"/>
              <a:gd name="connsiteX8" fmla="*/ 239486 w 478971"/>
              <a:gd name="connsiteY8" fmla="*/ 3223422 h 3884072"/>
              <a:gd name="connsiteX9" fmla="*/ 239486 w 478971"/>
              <a:gd name="connsiteY9" fmla="*/ 3844159 h 3884072"/>
              <a:gd name="connsiteX10" fmla="*/ 0 w 478971"/>
              <a:gd name="connsiteY10" fmla="*/ 3884072 h 388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971" h="3884072" stroke="0" extrusionOk="0">
                <a:moveTo>
                  <a:pt x="0" y="0"/>
                </a:moveTo>
                <a:cubicBezTo>
                  <a:pt x="135160" y="-2534"/>
                  <a:pt x="236887" y="17213"/>
                  <a:pt x="239486" y="39913"/>
                </a:cubicBezTo>
                <a:cubicBezTo>
                  <a:pt x="214704" y="259862"/>
                  <a:pt x="221126" y="423469"/>
                  <a:pt x="239486" y="604783"/>
                </a:cubicBezTo>
                <a:cubicBezTo>
                  <a:pt x="257847" y="786097"/>
                  <a:pt x="220013" y="964745"/>
                  <a:pt x="239486" y="1169654"/>
                </a:cubicBezTo>
                <a:cubicBezTo>
                  <a:pt x="258959" y="1374563"/>
                  <a:pt x="256931" y="1675058"/>
                  <a:pt x="239486" y="1902123"/>
                </a:cubicBezTo>
                <a:cubicBezTo>
                  <a:pt x="240909" y="1933130"/>
                  <a:pt x="345655" y="1935927"/>
                  <a:pt x="478972" y="1942036"/>
                </a:cubicBezTo>
                <a:cubicBezTo>
                  <a:pt x="344260" y="1939261"/>
                  <a:pt x="236769" y="1963547"/>
                  <a:pt x="239486" y="1981949"/>
                </a:cubicBezTo>
                <a:cubicBezTo>
                  <a:pt x="267802" y="2263987"/>
                  <a:pt x="223831" y="2338669"/>
                  <a:pt x="239486" y="2621308"/>
                </a:cubicBezTo>
                <a:cubicBezTo>
                  <a:pt x="255141" y="2903947"/>
                  <a:pt x="226115" y="3072023"/>
                  <a:pt x="239486" y="3204800"/>
                </a:cubicBezTo>
                <a:cubicBezTo>
                  <a:pt x="252857" y="3337577"/>
                  <a:pt x="235818" y="3684118"/>
                  <a:pt x="239486" y="3844159"/>
                </a:cubicBezTo>
                <a:cubicBezTo>
                  <a:pt x="237950" y="3869292"/>
                  <a:pt x="137753" y="3893562"/>
                  <a:pt x="0" y="3884072"/>
                </a:cubicBezTo>
                <a:cubicBezTo>
                  <a:pt x="19996" y="3646552"/>
                  <a:pt x="-16474" y="3533238"/>
                  <a:pt x="0" y="3353249"/>
                </a:cubicBezTo>
                <a:cubicBezTo>
                  <a:pt x="16474" y="3173260"/>
                  <a:pt x="-28379" y="2790217"/>
                  <a:pt x="0" y="2628222"/>
                </a:cubicBezTo>
                <a:cubicBezTo>
                  <a:pt x="28379" y="2466227"/>
                  <a:pt x="-435" y="2264705"/>
                  <a:pt x="0" y="2097399"/>
                </a:cubicBezTo>
                <a:cubicBezTo>
                  <a:pt x="435" y="1930093"/>
                  <a:pt x="-11523" y="1708974"/>
                  <a:pt x="0" y="1566576"/>
                </a:cubicBezTo>
                <a:cubicBezTo>
                  <a:pt x="11523" y="1424178"/>
                  <a:pt x="-30439" y="1094390"/>
                  <a:pt x="0" y="841549"/>
                </a:cubicBezTo>
                <a:cubicBezTo>
                  <a:pt x="30439" y="588708"/>
                  <a:pt x="-27654" y="352060"/>
                  <a:pt x="0" y="0"/>
                </a:cubicBezTo>
                <a:close/>
              </a:path>
              <a:path w="478971" h="3884072" fill="none" extrusionOk="0">
                <a:moveTo>
                  <a:pt x="0" y="0"/>
                </a:moveTo>
                <a:cubicBezTo>
                  <a:pt x="128568" y="1151"/>
                  <a:pt x="235902" y="19219"/>
                  <a:pt x="239486" y="39913"/>
                </a:cubicBezTo>
                <a:cubicBezTo>
                  <a:pt x="212361" y="173205"/>
                  <a:pt x="255165" y="330914"/>
                  <a:pt x="239486" y="604783"/>
                </a:cubicBezTo>
                <a:cubicBezTo>
                  <a:pt x="223808" y="878652"/>
                  <a:pt x="259211" y="1013924"/>
                  <a:pt x="239486" y="1225520"/>
                </a:cubicBezTo>
                <a:cubicBezTo>
                  <a:pt x="219761" y="1437116"/>
                  <a:pt x="258647" y="1738656"/>
                  <a:pt x="239486" y="1902123"/>
                </a:cubicBezTo>
                <a:cubicBezTo>
                  <a:pt x="244842" y="1938100"/>
                  <a:pt x="349746" y="1940537"/>
                  <a:pt x="478972" y="1942036"/>
                </a:cubicBezTo>
                <a:cubicBezTo>
                  <a:pt x="348513" y="1940106"/>
                  <a:pt x="240222" y="1957990"/>
                  <a:pt x="239486" y="1981949"/>
                </a:cubicBezTo>
                <a:cubicBezTo>
                  <a:pt x="258304" y="2162793"/>
                  <a:pt x="258593" y="2457245"/>
                  <a:pt x="239486" y="2584064"/>
                </a:cubicBezTo>
                <a:cubicBezTo>
                  <a:pt x="220379" y="2710883"/>
                  <a:pt x="241026" y="2969676"/>
                  <a:pt x="239486" y="3223422"/>
                </a:cubicBezTo>
                <a:cubicBezTo>
                  <a:pt x="237946" y="3477168"/>
                  <a:pt x="213080" y="3587103"/>
                  <a:pt x="239486" y="3844159"/>
                </a:cubicBezTo>
                <a:cubicBezTo>
                  <a:pt x="241495" y="3862507"/>
                  <a:pt x="156305" y="3883241"/>
                  <a:pt x="0" y="3884072"/>
                </a:cubicBezTo>
              </a:path>
              <a:path w="478971" h="3884072" fill="none" stroke="0" extrusionOk="0">
                <a:moveTo>
                  <a:pt x="0" y="0"/>
                </a:moveTo>
                <a:cubicBezTo>
                  <a:pt x="130216" y="51"/>
                  <a:pt x="239680" y="14604"/>
                  <a:pt x="239486" y="39913"/>
                </a:cubicBezTo>
                <a:cubicBezTo>
                  <a:pt x="216240" y="195234"/>
                  <a:pt x="235270" y="402545"/>
                  <a:pt x="239486" y="642028"/>
                </a:cubicBezTo>
                <a:cubicBezTo>
                  <a:pt x="243702" y="881511"/>
                  <a:pt x="207395" y="1049378"/>
                  <a:pt x="239486" y="1300008"/>
                </a:cubicBezTo>
                <a:cubicBezTo>
                  <a:pt x="271577" y="1550638"/>
                  <a:pt x="266029" y="1756754"/>
                  <a:pt x="239486" y="1902123"/>
                </a:cubicBezTo>
                <a:cubicBezTo>
                  <a:pt x="252863" y="1941442"/>
                  <a:pt x="350844" y="1940911"/>
                  <a:pt x="478972" y="1942036"/>
                </a:cubicBezTo>
                <a:cubicBezTo>
                  <a:pt x="346594" y="1943092"/>
                  <a:pt x="242495" y="1956506"/>
                  <a:pt x="239486" y="1981949"/>
                </a:cubicBezTo>
                <a:cubicBezTo>
                  <a:pt x="226736" y="2270795"/>
                  <a:pt x="210312" y="2314468"/>
                  <a:pt x="239486" y="2565441"/>
                </a:cubicBezTo>
                <a:cubicBezTo>
                  <a:pt x="268660" y="2816414"/>
                  <a:pt x="247502" y="2923513"/>
                  <a:pt x="239486" y="3223422"/>
                </a:cubicBezTo>
                <a:cubicBezTo>
                  <a:pt x="231470" y="3523331"/>
                  <a:pt x="223659" y="3714821"/>
                  <a:pt x="239486" y="3844159"/>
                </a:cubicBezTo>
                <a:cubicBezTo>
                  <a:pt x="244348" y="3870227"/>
                  <a:pt x="143378" y="3860732"/>
                  <a:pt x="0" y="3884072"/>
                </a:cubicBezTo>
              </a:path>
            </a:pathLst>
          </a:custGeom>
          <a:ln>
            <a:solidFill>
              <a:srgbClr val="41ACCD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CD2062-DE48-41F8-AF81-750536364FDC}"/>
              </a:ext>
            </a:extLst>
          </p:cNvPr>
          <p:cNvSpPr/>
          <p:nvPr/>
        </p:nvSpPr>
        <p:spPr>
          <a:xfrm>
            <a:off x="812783" y="5638800"/>
            <a:ext cx="1734441" cy="555170"/>
          </a:xfrm>
          <a:custGeom>
            <a:avLst/>
            <a:gdLst>
              <a:gd name="connsiteX0" fmla="*/ 0 w 1734441"/>
              <a:gd name="connsiteY0" fmla="*/ 0 h 555170"/>
              <a:gd name="connsiteX1" fmla="*/ 543458 w 1734441"/>
              <a:gd name="connsiteY1" fmla="*/ 0 h 555170"/>
              <a:gd name="connsiteX2" fmla="*/ 1138950 w 1734441"/>
              <a:gd name="connsiteY2" fmla="*/ 0 h 555170"/>
              <a:gd name="connsiteX3" fmla="*/ 1734441 w 1734441"/>
              <a:gd name="connsiteY3" fmla="*/ 0 h 555170"/>
              <a:gd name="connsiteX4" fmla="*/ 1734441 w 1734441"/>
              <a:gd name="connsiteY4" fmla="*/ 555170 h 555170"/>
              <a:gd name="connsiteX5" fmla="*/ 1156294 w 1734441"/>
              <a:gd name="connsiteY5" fmla="*/ 555170 h 555170"/>
              <a:gd name="connsiteX6" fmla="*/ 543458 w 1734441"/>
              <a:gd name="connsiteY6" fmla="*/ 555170 h 555170"/>
              <a:gd name="connsiteX7" fmla="*/ 0 w 1734441"/>
              <a:gd name="connsiteY7" fmla="*/ 555170 h 555170"/>
              <a:gd name="connsiteX8" fmla="*/ 0 w 1734441"/>
              <a:gd name="connsiteY8" fmla="*/ 0 h 5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441" h="555170" extrusionOk="0">
                <a:moveTo>
                  <a:pt x="0" y="0"/>
                </a:moveTo>
                <a:cubicBezTo>
                  <a:pt x="257215" y="-23898"/>
                  <a:pt x="340262" y="-2460"/>
                  <a:pt x="543458" y="0"/>
                </a:cubicBezTo>
                <a:cubicBezTo>
                  <a:pt x="746654" y="2460"/>
                  <a:pt x="965571" y="15178"/>
                  <a:pt x="1138950" y="0"/>
                </a:cubicBezTo>
                <a:cubicBezTo>
                  <a:pt x="1312329" y="-15178"/>
                  <a:pt x="1554495" y="13175"/>
                  <a:pt x="1734441" y="0"/>
                </a:cubicBezTo>
                <a:cubicBezTo>
                  <a:pt x="1743210" y="226178"/>
                  <a:pt x="1716563" y="391525"/>
                  <a:pt x="1734441" y="555170"/>
                </a:cubicBezTo>
                <a:cubicBezTo>
                  <a:pt x="1479814" y="564084"/>
                  <a:pt x="1318705" y="550201"/>
                  <a:pt x="1156294" y="555170"/>
                </a:cubicBezTo>
                <a:cubicBezTo>
                  <a:pt x="993883" y="560139"/>
                  <a:pt x="772239" y="525537"/>
                  <a:pt x="543458" y="555170"/>
                </a:cubicBezTo>
                <a:cubicBezTo>
                  <a:pt x="314677" y="584803"/>
                  <a:pt x="237026" y="575860"/>
                  <a:pt x="0" y="555170"/>
                </a:cubicBezTo>
                <a:cubicBezTo>
                  <a:pt x="-2126" y="427729"/>
                  <a:pt x="-15950" y="198217"/>
                  <a:pt x="0" y="0"/>
                </a:cubicBezTo>
                <a:close/>
              </a:path>
            </a:pathLst>
          </a:custGeom>
          <a:noFill/>
          <a:ln>
            <a:solidFill>
              <a:srgbClr val="41ACCD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41ACCD"/>
                </a:solidFill>
                <a:latin typeface="Source Sans 3" panose="020B0303030403020204" pitchFamily="34" charset="0"/>
              </a:rPr>
              <a:t>Coordenação</a:t>
            </a:r>
            <a:endParaRPr lang="en-GB" sz="1600" dirty="0">
              <a:solidFill>
                <a:srgbClr val="41ACCD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20EF12-F51F-498E-B443-1D4A4C51962F}"/>
              </a:ext>
            </a:extLst>
          </p:cNvPr>
          <p:cNvSpPr/>
          <p:nvPr/>
        </p:nvSpPr>
        <p:spPr>
          <a:xfrm>
            <a:off x="2804887" y="5670434"/>
            <a:ext cx="2652486" cy="503369"/>
          </a:xfrm>
          <a:custGeom>
            <a:avLst/>
            <a:gdLst>
              <a:gd name="connsiteX0" fmla="*/ 0 w 2652486"/>
              <a:gd name="connsiteY0" fmla="*/ 0 h 503369"/>
              <a:gd name="connsiteX1" fmla="*/ 610072 w 2652486"/>
              <a:gd name="connsiteY1" fmla="*/ 0 h 503369"/>
              <a:gd name="connsiteX2" fmla="*/ 1299718 w 2652486"/>
              <a:gd name="connsiteY2" fmla="*/ 0 h 503369"/>
              <a:gd name="connsiteX3" fmla="*/ 2015889 w 2652486"/>
              <a:gd name="connsiteY3" fmla="*/ 0 h 503369"/>
              <a:gd name="connsiteX4" fmla="*/ 2652486 w 2652486"/>
              <a:gd name="connsiteY4" fmla="*/ 0 h 503369"/>
              <a:gd name="connsiteX5" fmla="*/ 2652486 w 2652486"/>
              <a:gd name="connsiteY5" fmla="*/ 503369 h 503369"/>
              <a:gd name="connsiteX6" fmla="*/ 1936315 w 2652486"/>
              <a:gd name="connsiteY6" fmla="*/ 503369 h 503369"/>
              <a:gd name="connsiteX7" fmla="*/ 1326243 w 2652486"/>
              <a:gd name="connsiteY7" fmla="*/ 503369 h 503369"/>
              <a:gd name="connsiteX8" fmla="*/ 663122 w 2652486"/>
              <a:gd name="connsiteY8" fmla="*/ 503369 h 503369"/>
              <a:gd name="connsiteX9" fmla="*/ 0 w 2652486"/>
              <a:gd name="connsiteY9" fmla="*/ 503369 h 503369"/>
              <a:gd name="connsiteX10" fmla="*/ 0 w 2652486"/>
              <a:gd name="connsiteY10" fmla="*/ 0 h 50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2486" h="503369" extrusionOk="0">
                <a:moveTo>
                  <a:pt x="0" y="0"/>
                </a:moveTo>
                <a:cubicBezTo>
                  <a:pt x="278113" y="-13845"/>
                  <a:pt x="337117" y="-5007"/>
                  <a:pt x="610072" y="0"/>
                </a:cubicBezTo>
                <a:cubicBezTo>
                  <a:pt x="883027" y="5007"/>
                  <a:pt x="1138329" y="1861"/>
                  <a:pt x="1299718" y="0"/>
                </a:cubicBezTo>
                <a:cubicBezTo>
                  <a:pt x="1461107" y="-1861"/>
                  <a:pt x="1735272" y="16612"/>
                  <a:pt x="2015889" y="0"/>
                </a:cubicBezTo>
                <a:cubicBezTo>
                  <a:pt x="2296506" y="-16612"/>
                  <a:pt x="2442579" y="13233"/>
                  <a:pt x="2652486" y="0"/>
                </a:cubicBezTo>
                <a:cubicBezTo>
                  <a:pt x="2655737" y="182556"/>
                  <a:pt x="2655863" y="349465"/>
                  <a:pt x="2652486" y="503369"/>
                </a:cubicBezTo>
                <a:cubicBezTo>
                  <a:pt x="2427441" y="499942"/>
                  <a:pt x="2159449" y="538693"/>
                  <a:pt x="1936315" y="503369"/>
                </a:cubicBezTo>
                <a:cubicBezTo>
                  <a:pt x="1713181" y="468045"/>
                  <a:pt x="1605542" y="510261"/>
                  <a:pt x="1326243" y="503369"/>
                </a:cubicBezTo>
                <a:cubicBezTo>
                  <a:pt x="1046944" y="496477"/>
                  <a:pt x="897838" y="497878"/>
                  <a:pt x="663122" y="503369"/>
                </a:cubicBezTo>
                <a:cubicBezTo>
                  <a:pt x="428406" y="508860"/>
                  <a:pt x="203926" y="489852"/>
                  <a:pt x="0" y="503369"/>
                </a:cubicBezTo>
                <a:cubicBezTo>
                  <a:pt x="-6000" y="284173"/>
                  <a:pt x="-6798" y="167003"/>
                  <a:pt x="0" y="0"/>
                </a:cubicBezTo>
                <a:close/>
              </a:path>
            </a:pathLst>
          </a:custGeom>
          <a:noFill/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rgbClr val="2887C4"/>
                </a:solidFill>
                <a:latin typeface="Source Sans 3" panose="020B0303030403020204" pitchFamily="34" charset="0"/>
              </a:rPr>
              <a:t>Colaboração</a:t>
            </a:r>
            <a:r>
              <a:rPr lang="en-GB" sz="1600" dirty="0">
                <a:solidFill>
                  <a:srgbClr val="2887C4"/>
                </a:solidFill>
                <a:latin typeface="Source Sans 3" panose="020B0303030403020204" pitchFamily="34" charset="0"/>
              </a:rPr>
              <a:t> e </a:t>
            </a:r>
            <a:r>
              <a:rPr lang="en-GB" sz="1600" dirty="0" err="1">
                <a:solidFill>
                  <a:srgbClr val="2887C4"/>
                </a:solidFill>
                <a:latin typeface="Source Sans 3" panose="020B0303030403020204" pitchFamily="34" charset="0"/>
              </a:rPr>
              <a:t>apoio</a:t>
            </a:r>
            <a:r>
              <a:rPr lang="en-GB" sz="1600" dirty="0">
                <a:solidFill>
                  <a:srgbClr val="2887C4"/>
                </a:solidFill>
                <a:latin typeface="Source Sans 3" panose="020B0303030403020204" pitchFamily="34" charset="0"/>
              </a:rPr>
              <a:t> </a:t>
            </a:r>
            <a:r>
              <a:rPr lang="en-GB" sz="1600" dirty="0" err="1">
                <a:solidFill>
                  <a:srgbClr val="2887C4"/>
                </a:solidFill>
                <a:latin typeface="Source Sans 3" panose="020B0303030403020204" pitchFamily="34" charset="0"/>
              </a:rPr>
              <a:t>técnico</a:t>
            </a:r>
            <a:endParaRPr lang="en-GB" sz="1600" dirty="0">
              <a:solidFill>
                <a:srgbClr val="2887C4"/>
              </a:solidFill>
              <a:latin typeface="Source Sans 3" panose="020B03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6FD697-F1DA-448A-B787-7E7EB605482F}"/>
              </a:ext>
            </a:extLst>
          </p:cNvPr>
          <p:cNvSpPr/>
          <p:nvPr/>
        </p:nvSpPr>
        <p:spPr>
          <a:xfrm>
            <a:off x="6462042" y="3214951"/>
            <a:ext cx="5662884" cy="817013"/>
          </a:xfrm>
          <a:custGeom>
            <a:avLst/>
            <a:gdLst>
              <a:gd name="connsiteX0" fmla="*/ 0 w 5662884"/>
              <a:gd name="connsiteY0" fmla="*/ 0 h 817013"/>
              <a:gd name="connsiteX1" fmla="*/ 515952 w 5662884"/>
              <a:gd name="connsiteY1" fmla="*/ 0 h 817013"/>
              <a:gd name="connsiteX2" fmla="*/ 1201790 w 5662884"/>
              <a:gd name="connsiteY2" fmla="*/ 0 h 817013"/>
              <a:gd name="connsiteX3" fmla="*/ 1944257 w 5662884"/>
              <a:gd name="connsiteY3" fmla="*/ 0 h 817013"/>
              <a:gd name="connsiteX4" fmla="*/ 2630095 w 5662884"/>
              <a:gd name="connsiteY4" fmla="*/ 0 h 817013"/>
              <a:gd name="connsiteX5" fmla="*/ 3202676 w 5662884"/>
              <a:gd name="connsiteY5" fmla="*/ 0 h 817013"/>
              <a:gd name="connsiteX6" fmla="*/ 3888514 w 5662884"/>
              <a:gd name="connsiteY6" fmla="*/ 0 h 817013"/>
              <a:gd name="connsiteX7" fmla="*/ 4574352 w 5662884"/>
              <a:gd name="connsiteY7" fmla="*/ 0 h 817013"/>
              <a:gd name="connsiteX8" fmla="*/ 5662884 w 5662884"/>
              <a:gd name="connsiteY8" fmla="*/ 0 h 817013"/>
              <a:gd name="connsiteX9" fmla="*/ 5662884 w 5662884"/>
              <a:gd name="connsiteY9" fmla="*/ 400336 h 817013"/>
              <a:gd name="connsiteX10" fmla="*/ 5662884 w 5662884"/>
              <a:gd name="connsiteY10" fmla="*/ 817013 h 817013"/>
              <a:gd name="connsiteX11" fmla="*/ 5146932 w 5662884"/>
              <a:gd name="connsiteY11" fmla="*/ 817013 h 817013"/>
              <a:gd name="connsiteX12" fmla="*/ 4574352 w 5662884"/>
              <a:gd name="connsiteY12" fmla="*/ 817013 h 817013"/>
              <a:gd name="connsiteX13" fmla="*/ 3888514 w 5662884"/>
              <a:gd name="connsiteY13" fmla="*/ 817013 h 817013"/>
              <a:gd name="connsiteX14" fmla="*/ 3315933 w 5662884"/>
              <a:gd name="connsiteY14" fmla="*/ 817013 h 817013"/>
              <a:gd name="connsiteX15" fmla="*/ 2856610 w 5662884"/>
              <a:gd name="connsiteY15" fmla="*/ 817013 h 817013"/>
              <a:gd name="connsiteX16" fmla="*/ 2114143 w 5662884"/>
              <a:gd name="connsiteY16" fmla="*/ 817013 h 817013"/>
              <a:gd name="connsiteX17" fmla="*/ 1484934 w 5662884"/>
              <a:gd name="connsiteY17" fmla="*/ 817013 h 817013"/>
              <a:gd name="connsiteX18" fmla="*/ 968982 w 5662884"/>
              <a:gd name="connsiteY18" fmla="*/ 817013 h 817013"/>
              <a:gd name="connsiteX19" fmla="*/ 0 w 5662884"/>
              <a:gd name="connsiteY19" fmla="*/ 817013 h 817013"/>
              <a:gd name="connsiteX20" fmla="*/ 0 w 5662884"/>
              <a:gd name="connsiteY20" fmla="*/ 400336 h 817013"/>
              <a:gd name="connsiteX21" fmla="*/ 0 w 5662884"/>
              <a:gd name="connsiteY21" fmla="*/ 0 h 81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62884" h="817013" extrusionOk="0">
                <a:moveTo>
                  <a:pt x="0" y="0"/>
                </a:moveTo>
                <a:cubicBezTo>
                  <a:pt x="170590" y="20129"/>
                  <a:pt x="283526" y="-14959"/>
                  <a:pt x="515952" y="0"/>
                </a:cubicBezTo>
                <a:cubicBezTo>
                  <a:pt x="748378" y="14959"/>
                  <a:pt x="860770" y="-7232"/>
                  <a:pt x="1201790" y="0"/>
                </a:cubicBezTo>
                <a:cubicBezTo>
                  <a:pt x="1542810" y="7232"/>
                  <a:pt x="1775914" y="42"/>
                  <a:pt x="1944257" y="0"/>
                </a:cubicBezTo>
                <a:cubicBezTo>
                  <a:pt x="2112600" y="-42"/>
                  <a:pt x="2290539" y="-19674"/>
                  <a:pt x="2630095" y="0"/>
                </a:cubicBezTo>
                <a:cubicBezTo>
                  <a:pt x="2969651" y="19674"/>
                  <a:pt x="2991544" y="-21566"/>
                  <a:pt x="3202676" y="0"/>
                </a:cubicBezTo>
                <a:cubicBezTo>
                  <a:pt x="3413808" y="21566"/>
                  <a:pt x="3619461" y="-21526"/>
                  <a:pt x="3888514" y="0"/>
                </a:cubicBezTo>
                <a:cubicBezTo>
                  <a:pt x="4157567" y="21526"/>
                  <a:pt x="4272480" y="-26156"/>
                  <a:pt x="4574352" y="0"/>
                </a:cubicBezTo>
                <a:cubicBezTo>
                  <a:pt x="4876224" y="26156"/>
                  <a:pt x="5334847" y="1352"/>
                  <a:pt x="5662884" y="0"/>
                </a:cubicBezTo>
                <a:cubicBezTo>
                  <a:pt x="5668022" y="129170"/>
                  <a:pt x="5644789" y="209673"/>
                  <a:pt x="5662884" y="400336"/>
                </a:cubicBezTo>
                <a:cubicBezTo>
                  <a:pt x="5680979" y="590999"/>
                  <a:pt x="5668790" y="642018"/>
                  <a:pt x="5662884" y="817013"/>
                </a:cubicBezTo>
                <a:cubicBezTo>
                  <a:pt x="5444762" y="825532"/>
                  <a:pt x="5276640" y="808171"/>
                  <a:pt x="5146932" y="817013"/>
                </a:cubicBezTo>
                <a:cubicBezTo>
                  <a:pt x="5017224" y="825855"/>
                  <a:pt x="4704156" y="802271"/>
                  <a:pt x="4574352" y="817013"/>
                </a:cubicBezTo>
                <a:cubicBezTo>
                  <a:pt x="4444548" y="831755"/>
                  <a:pt x="4216384" y="817125"/>
                  <a:pt x="3888514" y="817013"/>
                </a:cubicBezTo>
                <a:cubicBezTo>
                  <a:pt x="3560644" y="816901"/>
                  <a:pt x="3489713" y="805054"/>
                  <a:pt x="3315933" y="817013"/>
                </a:cubicBezTo>
                <a:cubicBezTo>
                  <a:pt x="3142153" y="828972"/>
                  <a:pt x="2965466" y="835967"/>
                  <a:pt x="2856610" y="817013"/>
                </a:cubicBezTo>
                <a:cubicBezTo>
                  <a:pt x="2747754" y="798059"/>
                  <a:pt x="2437957" y="845577"/>
                  <a:pt x="2114143" y="817013"/>
                </a:cubicBezTo>
                <a:cubicBezTo>
                  <a:pt x="1790329" y="788449"/>
                  <a:pt x="1653338" y="798557"/>
                  <a:pt x="1484934" y="817013"/>
                </a:cubicBezTo>
                <a:cubicBezTo>
                  <a:pt x="1316530" y="835469"/>
                  <a:pt x="1097375" y="798146"/>
                  <a:pt x="968982" y="817013"/>
                </a:cubicBezTo>
                <a:cubicBezTo>
                  <a:pt x="840589" y="835880"/>
                  <a:pt x="475130" y="796970"/>
                  <a:pt x="0" y="817013"/>
                </a:cubicBezTo>
                <a:cubicBezTo>
                  <a:pt x="16255" y="722232"/>
                  <a:pt x="7907" y="513107"/>
                  <a:pt x="0" y="400336"/>
                </a:cubicBezTo>
                <a:cubicBezTo>
                  <a:pt x="-7907" y="287565"/>
                  <a:pt x="-4319" y="14672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Programa</a:t>
            </a:r>
            <a:r>
              <a:rPr lang="en-GB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de Formação </a:t>
            </a:r>
            <a:r>
              <a:rPr lang="en-GB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composto</a:t>
            </a:r>
            <a:r>
              <a:rPr lang="en-GB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por </a:t>
            </a:r>
            <a:r>
              <a:rPr lang="en-GB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ações</a:t>
            </a:r>
            <a:r>
              <a:rPr lang="en-GB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de Formação, Webinars e </a:t>
            </a:r>
            <a:r>
              <a:rPr lang="en-GB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Seminários</a:t>
            </a:r>
            <a:r>
              <a:rPr lang="en-GB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, que </a:t>
            </a:r>
            <a:r>
              <a:rPr lang="en-GB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decorrem</a:t>
            </a:r>
            <a:r>
              <a:rPr lang="en-GB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ao</a:t>
            </a:r>
            <a:r>
              <a:rPr lang="en-GB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longo</a:t>
            </a:r>
            <a:r>
              <a:rPr lang="en-GB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de 1 </a:t>
            </a:r>
            <a:r>
              <a:rPr lang="en-GB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ano</a:t>
            </a:r>
            <a:r>
              <a:rPr lang="en-GB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civil.</a:t>
            </a:r>
          </a:p>
          <a:p>
            <a:endParaRPr lang="en-GB" sz="2200" dirty="0">
              <a:solidFill>
                <a:schemeClr val="tx1"/>
              </a:solidFill>
              <a:latin typeface="Source Sans 3" panose="020B0303030403020204" pitchFamily="34" charset="0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Temáticas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relacionadas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com as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práticas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oportunidades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internacionalização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no ES.</a:t>
            </a:r>
            <a:endParaRPr lang="en-GB" sz="2200" dirty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5A426E-CF10-42C4-BA75-9FB0B18029B4}"/>
              </a:ext>
            </a:extLst>
          </p:cNvPr>
          <p:cNvSpPr/>
          <p:nvPr/>
        </p:nvSpPr>
        <p:spPr>
          <a:xfrm>
            <a:off x="6524204" y="5228317"/>
            <a:ext cx="5662884" cy="817013"/>
          </a:xfrm>
          <a:custGeom>
            <a:avLst/>
            <a:gdLst>
              <a:gd name="connsiteX0" fmla="*/ 0 w 5662884"/>
              <a:gd name="connsiteY0" fmla="*/ 0 h 817013"/>
              <a:gd name="connsiteX1" fmla="*/ 515952 w 5662884"/>
              <a:gd name="connsiteY1" fmla="*/ 0 h 817013"/>
              <a:gd name="connsiteX2" fmla="*/ 1201790 w 5662884"/>
              <a:gd name="connsiteY2" fmla="*/ 0 h 817013"/>
              <a:gd name="connsiteX3" fmla="*/ 1944257 w 5662884"/>
              <a:gd name="connsiteY3" fmla="*/ 0 h 817013"/>
              <a:gd name="connsiteX4" fmla="*/ 2630095 w 5662884"/>
              <a:gd name="connsiteY4" fmla="*/ 0 h 817013"/>
              <a:gd name="connsiteX5" fmla="*/ 3202676 w 5662884"/>
              <a:gd name="connsiteY5" fmla="*/ 0 h 817013"/>
              <a:gd name="connsiteX6" fmla="*/ 3888514 w 5662884"/>
              <a:gd name="connsiteY6" fmla="*/ 0 h 817013"/>
              <a:gd name="connsiteX7" fmla="*/ 4574352 w 5662884"/>
              <a:gd name="connsiteY7" fmla="*/ 0 h 817013"/>
              <a:gd name="connsiteX8" fmla="*/ 5662884 w 5662884"/>
              <a:gd name="connsiteY8" fmla="*/ 0 h 817013"/>
              <a:gd name="connsiteX9" fmla="*/ 5662884 w 5662884"/>
              <a:gd name="connsiteY9" fmla="*/ 400336 h 817013"/>
              <a:gd name="connsiteX10" fmla="*/ 5662884 w 5662884"/>
              <a:gd name="connsiteY10" fmla="*/ 817013 h 817013"/>
              <a:gd name="connsiteX11" fmla="*/ 5146932 w 5662884"/>
              <a:gd name="connsiteY11" fmla="*/ 817013 h 817013"/>
              <a:gd name="connsiteX12" fmla="*/ 4574352 w 5662884"/>
              <a:gd name="connsiteY12" fmla="*/ 817013 h 817013"/>
              <a:gd name="connsiteX13" fmla="*/ 3888514 w 5662884"/>
              <a:gd name="connsiteY13" fmla="*/ 817013 h 817013"/>
              <a:gd name="connsiteX14" fmla="*/ 3315933 w 5662884"/>
              <a:gd name="connsiteY14" fmla="*/ 817013 h 817013"/>
              <a:gd name="connsiteX15" fmla="*/ 2856610 w 5662884"/>
              <a:gd name="connsiteY15" fmla="*/ 817013 h 817013"/>
              <a:gd name="connsiteX16" fmla="*/ 2114143 w 5662884"/>
              <a:gd name="connsiteY16" fmla="*/ 817013 h 817013"/>
              <a:gd name="connsiteX17" fmla="*/ 1484934 w 5662884"/>
              <a:gd name="connsiteY17" fmla="*/ 817013 h 817013"/>
              <a:gd name="connsiteX18" fmla="*/ 968982 w 5662884"/>
              <a:gd name="connsiteY18" fmla="*/ 817013 h 817013"/>
              <a:gd name="connsiteX19" fmla="*/ 0 w 5662884"/>
              <a:gd name="connsiteY19" fmla="*/ 817013 h 817013"/>
              <a:gd name="connsiteX20" fmla="*/ 0 w 5662884"/>
              <a:gd name="connsiteY20" fmla="*/ 400336 h 817013"/>
              <a:gd name="connsiteX21" fmla="*/ 0 w 5662884"/>
              <a:gd name="connsiteY21" fmla="*/ 0 h 81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62884" h="817013" extrusionOk="0">
                <a:moveTo>
                  <a:pt x="0" y="0"/>
                </a:moveTo>
                <a:cubicBezTo>
                  <a:pt x="170590" y="20129"/>
                  <a:pt x="283526" y="-14959"/>
                  <a:pt x="515952" y="0"/>
                </a:cubicBezTo>
                <a:cubicBezTo>
                  <a:pt x="748378" y="14959"/>
                  <a:pt x="860770" y="-7232"/>
                  <a:pt x="1201790" y="0"/>
                </a:cubicBezTo>
                <a:cubicBezTo>
                  <a:pt x="1542810" y="7232"/>
                  <a:pt x="1775914" y="42"/>
                  <a:pt x="1944257" y="0"/>
                </a:cubicBezTo>
                <a:cubicBezTo>
                  <a:pt x="2112600" y="-42"/>
                  <a:pt x="2290539" y="-19674"/>
                  <a:pt x="2630095" y="0"/>
                </a:cubicBezTo>
                <a:cubicBezTo>
                  <a:pt x="2969651" y="19674"/>
                  <a:pt x="2991544" y="-21566"/>
                  <a:pt x="3202676" y="0"/>
                </a:cubicBezTo>
                <a:cubicBezTo>
                  <a:pt x="3413808" y="21566"/>
                  <a:pt x="3619461" y="-21526"/>
                  <a:pt x="3888514" y="0"/>
                </a:cubicBezTo>
                <a:cubicBezTo>
                  <a:pt x="4157567" y="21526"/>
                  <a:pt x="4272480" y="-26156"/>
                  <a:pt x="4574352" y="0"/>
                </a:cubicBezTo>
                <a:cubicBezTo>
                  <a:pt x="4876224" y="26156"/>
                  <a:pt x="5334847" y="1352"/>
                  <a:pt x="5662884" y="0"/>
                </a:cubicBezTo>
                <a:cubicBezTo>
                  <a:pt x="5668022" y="129170"/>
                  <a:pt x="5644789" y="209673"/>
                  <a:pt x="5662884" y="400336"/>
                </a:cubicBezTo>
                <a:cubicBezTo>
                  <a:pt x="5680979" y="590999"/>
                  <a:pt x="5668790" y="642018"/>
                  <a:pt x="5662884" y="817013"/>
                </a:cubicBezTo>
                <a:cubicBezTo>
                  <a:pt x="5444762" y="825532"/>
                  <a:pt x="5276640" y="808171"/>
                  <a:pt x="5146932" y="817013"/>
                </a:cubicBezTo>
                <a:cubicBezTo>
                  <a:pt x="5017224" y="825855"/>
                  <a:pt x="4704156" y="802271"/>
                  <a:pt x="4574352" y="817013"/>
                </a:cubicBezTo>
                <a:cubicBezTo>
                  <a:pt x="4444548" y="831755"/>
                  <a:pt x="4216384" y="817125"/>
                  <a:pt x="3888514" y="817013"/>
                </a:cubicBezTo>
                <a:cubicBezTo>
                  <a:pt x="3560644" y="816901"/>
                  <a:pt x="3489713" y="805054"/>
                  <a:pt x="3315933" y="817013"/>
                </a:cubicBezTo>
                <a:cubicBezTo>
                  <a:pt x="3142153" y="828972"/>
                  <a:pt x="2965466" y="835967"/>
                  <a:pt x="2856610" y="817013"/>
                </a:cubicBezTo>
                <a:cubicBezTo>
                  <a:pt x="2747754" y="798059"/>
                  <a:pt x="2437957" y="845577"/>
                  <a:pt x="2114143" y="817013"/>
                </a:cubicBezTo>
                <a:cubicBezTo>
                  <a:pt x="1790329" y="788449"/>
                  <a:pt x="1653338" y="798557"/>
                  <a:pt x="1484934" y="817013"/>
                </a:cubicBezTo>
                <a:cubicBezTo>
                  <a:pt x="1316530" y="835469"/>
                  <a:pt x="1097375" y="798146"/>
                  <a:pt x="968982" y="817013"/>
                </a:cubicBezTo>
                <a:cubicBezTo>
                  <a:pt x="840589" y="835880"/>
                  <a:pt x="475130" y="796970"/>
                  <a:pt x="0" y="817013"/>
                </a:cubicBezTo>
                <a:cubicBezTo>
                  <a:pt x="16255" y="722232"/>
                  <a:pt x="7907" y="513107"/>
                  <a:pt x="0" y="400336"/>
                </a:cubicBezTo>
                <a:cubicBezTo>
                  <a:pt x="-7907" y="287565"/>
                  <a:pt x="-4319" y="14672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O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Programa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Certificação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pretende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envolver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comunidade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do IST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discussão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oportunidades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de 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aprendizagem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no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âmbito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 da </a:t>
            </a:r>
            <a:r>
              <a:rPr lang="en-US" sz="22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internacionalização</a:t>
            </a:r>
            <a:r>
              <a:rPr lang="en-US" sz="2200" dirty="0">
                <a:solidFill>
                  <a:schemeClr val="tx1"/>
                </a:solidFill>
                <a:latin typeface="Source Sans 3" panose="020B0303030403020204" pitchFamily="34" charset="0"/>
              </a:rPr>
              <a:t>.</a:t>
            </a:r>
            <a:endParaRPr lang="en-GB" sz="2200" dirty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3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09DD4D-D1F8-4954-A383-5246FDA0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6600" dirty="0">
                <a:latin typeface="Source Sans 3" panose="020B0303030403020204" pitchFamily="34" charset="0"/>
              </a:rPr>
              <a:t>Abordagem</a:t>
            </a:r>
            <a:r>
              <a:rPr lang="en-GB" sz="6600" dirty="0">
                <a:latin typeface="Source Sans 3" panose="020B0303030403020204" pitchFamily="34" charset="0"/>
              </a:rPr>
              <a:t> </a:t>
            </a:r>
            <a:r>
              <a:rPr lang="en-GB" sz="6600" dirty="0" err="1">
                <a:latin typeface="Source Sans 3" panose="020B0303030403020204" pitchFamily="34" charset="0"/>
              </a:rPr>
              <a:t>colaborativa</a:t>
            </a:r>
            <a:endParaRPr lang="en-GB" dirty="0">
              <a:latin typeface="Source Sans 3" panose="020B03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5E9BD7-3CB8-4625-87C6-632D3FB56CC5}"/>
              </a:ext>
            </a:extLst>
          </p:cNvPr>
          <p:cNvSpPr/>
          <p:nvPr/>
        </p:nvSpPr>
        <p:spPr>
          <a:xfrm>
            <a:off x="476880" y="3060435"/>
            <a:ext cx="3535283" cy="2603247"/>
          </a:xfrm>
          <a:custGeom>
            <a:avLst/>
            <a:gdLst>
              <a:gd name="connsiteX0" fmla="*/ 0 w 3535283"/>
              <a:gd name="connsiteY0" fmla="*/ 0 h 2603247"/>
              <a:gd name="connsiteX1" fmla="*/ 518508 w 3535283"/>
              <a:gd name="connsiteY1" fmla="*/ 0 h 2603247"/>
              <a:gd name="connsiteX2" fmla="*/ 1143075 w 3535283"/>
              <a:gd name="connsiteY2" fmla="*/ 0 h 2603247"/>
              <a:gd name="connsiteX3" fmla="*/ 1802994 w 3535283"/>
              <a:gd name="connsiteY3" fmla="*/ 0 h 2603247"/>
              <a:gd name="connsiteX4" fmla="*/ 2427561 w 3535283"/>
              <a:gd name="connsiteY4" fmla="*/ 0 h 2603247"/>
              <a:gd name="connsiteX5" fmla="*/ 2981422 w 3535283"/>
              <a:gd name="connsiteY5" fmla="*/ 0 h 2603247"/>
              <a:gd name="connsiteX6" fmla="*/ 3535283 w 3535283"/>
              <a:gd name="connsiteY6" fmla="*/ 0 h 2603247"/>
              <a:gd name="connsiteX7" fmla="*/ 3535283 w 3535283"/>
              <a:gd name="connsiteY7" fmla="*/ 676844 h 2603247"/>
              <a:gd name="connsiteX8" fmla="*/ 3535283 w 3535283"/>
              <a:gd name="connsiteY8" fmla="*/ 1249559 h 2603247"/>
              <a:gd name="connsiteX9" fmla="*/ 3535283 w 3535283"/>
              <a:gd name="connsiteY9" fmla="*/ 1848305 h 2603247"/>
              <a:gd name="connsiteX10" fmla="*/ 3535283 w 3535283"/>
              <a:gd name="connsiteY10" fmla="*/ 2603247 h 2603247"/>
              <a:gd name="connsiteX11" fmla="*/ 3016775 w 3535283"/>
              <a:gd name="connsiteY11" fmla="*/ 2603247 h 2603247"/>
              <a:gd name="connsiteX12" fmla="*/ 2462914 w 3535283"/>
              <a:gd name="connsiteY12" fmla="*/ 2603247 h 2603247"/>
              <a:gd name="connsiteX13" fmla="*/ 1838347 w 3535283"/>
              <a:gd name="connsiteY13" fmla="*/ 2603247 h 2603247"/>
              <a:gd name="connsiteX14" fmla="*/ 1284486 w 3535283"/>
              <a:gd name="connsiteY14" fmla="*/ 2603247 h 2603247"/>
              <a:gd name="connsiteX15" fmla="*/ 801331 w 3535283"/>
              <a:gd name="connsiteY15" fmla="*/ 2603247 h 2603247"/>
              <a:gd name="connsiteX16" fmla="*/ 0 w 3535283"/>
              <a:gd name="connsiteY16" fmla="*/ 2603247 h 2603247"/>
              <a:gd name="connsiteX17" fmla="*/ 0 w 3535283"/>
              <a:gd name="connsiteY17" fmla="*/ 1952435 h 2603247"/>
              <a:gd name="connsiteX18" fmla="*/ 0 w 3535283"/>
              <a:gd name="connsiteY18" fmla="*/ 1301624 h 2603247"/>
              <a:gd name="connsiteX19" fmla="*/ 0 w 3535283"/>
              <a:gd name="connsiteY19" fmla="*/ 598747 h 2603247"/>
              <a:gd name="connsiteX20" fmla="*/ 0 w 3535283"/>
              <a:gd name="connsiteY20" fmla="*/ 0 h 260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35283" h="2603247" extrusionOk="0">
                <a:moveTo>
                  <a:pt x="0" y="0"/>
                </a:moveTo>
                <a:cubicBezTo>
                  <a:pt x="188505" y="-25237"/>
                  <a:pt x="388518" y="23300"/>
                  <a:pt x="518508" y="0"/>
                </a:cubicBezTo>
                <a:cubicBezTo>
                  <a:pt x="648498" y="-23300"/>
                  <a:pt x="921516" y="-20536"/>
                  <a:pt x="1143075" y="0"/>
                </a:cubicBezTo>
                <a:cubicBezTo>
                  <a:pt x="1364634" y="20536"/>
                  <a:pt x="1583763" y="9981"/>
                  <a:pt x="1802994" y="0"/>
                </a:cubicBezTo>
                <a:cubicBezTo>
                  <a:pt x="2022225" y="-9981"/>
                  <a:pt x="2229924" y="-13546"/>
                  <a:pt x="2427561" y="0"/>
                </a:cubicBezTo>
                <a:cubicBezTo>
                  <a:pt x="2625198" y="13546"/>
                  <a:pt x="2808304" y="-9345"/>
                  <a:pt x="2981422" y="0"/>
                </a:cubicBezTo>
                <a:cubicBezTo>
                  <a:pt x="3154540" y="9345"/>
                  <a:pt x="3364957" y="16298"/>
                  <a:pt x="3535283" y="0"/>
                </a:cubicBezTo>
                <a:cubicBezTo>
                  <a:pt x="3520323" y="334027"/>
                  <a:pt x="3523857" y="375096"/>
                  <a:pt x="3535283" y="676844"/>
                </a:cubicBezTo>
                <a:cubicBezTo>
                  <a:pt x="3546709" y="978592"/>
                  <a:pt x="3510555" y="1080222"/>
                  <a:pt x="3535283" y="1249559"/>
                </a:cubicBezTo>
                <a:cubicBezTo>
                  <a:pt x="3560011" y="1418897"/>
                  <a:pt x="3507019" y="1576686"/>
                  <a:pt x="3535283" y="1848305"/>
                </a:cubicBezTo>
                <a:cubicBezTo>
                  <a:pt x="3563547" y="2119924"/>
                  <a:pt x="3555995" y="2377189"/>
                  <a:pt x="3535283" y="2603247"/>
                </a:cubicBezTo>
                <a:cubicBezTo>
                  <a:pt x="3305095" y="2578118"/>
                  <a:pt x="3147779" y="2603515"/>
                  <a:pt x="3016775" y="2603247"/>
                </a:cubicBezTo>
                <a:cubicBezTo>
                  <a:pt x="2885771" y="2602979"/>
                  <a:pt x="2675425" y="2603914"/>
                  <a:pt x="2462914" y="2603247"/>
                </a:cubicBezTo>
                <a:cubicBezTo>
                  <a:pt x="2250403" y="2602580"/>
                  <a:pt x="2083187" y="2619249"/>
                  <a:pt x="1838347" y="2603247"/>
                </a:cubicBezTo>
                <a:cubicBezTo>
                  <a:pt x="1593507" y="2587245"/>
                  <a:pt x="1446074" y="2627174"/>
                  <a:pt x="1284486" y="2603247"/>
                </a:cubicBezTo>
                <a:cubicBezTo>
                  <a:pt x="1122898" y="2579320"/>
                  <a:pt x="953002" y="2597938"/>
                  <a:pt x="801331" y="2603247"/>
                </a:cubicBezTo>
                <a:cubicBezTo>
                  <a:pt x="649660" y="2608556"/>
                  <a:pt x="395497" y="2632894"/>
                  <a:pt x="0" y="2603247"/>
                </a:cubicBezTo>
                <a:cubicBezTo>
                  <a:pt x="-13373" y="2299942"/>
                  <a:pt x="9184" y="2194623"/>
                  <a:pt x="0" y="1952435"/>
                </a:cubicBezTo>
                <a:cubicBezTo>
                  <a:pt x="-9184" y="1710247"/>
                  <a:pt x="16049" y="1445659"/>
                  <a:pt x="0" y="1301624"/>
                </a:cubicBezTo>
                <a:cubicBezTo>
                  <a:pt x="-16049" y="1157589"/>
                  <a:pt x="-10666" y="773440"/>
                  <a:pt x="0" y="598747"/>
                </a:cubicBezTo>
                <a:cubicBezTo>
                  <a:pt x="10666" y="424054"/>
                  <a:pt x="18377" y="279649"/>
                  <a:pt x="0" y="0"/>
                </a:cubicBezTo>
                <a:close/>
              </a:path>
            </a:pathLst>
          </a:custGeom>
          <a:noFill/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Supervisiona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o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Internationalization@Home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oferecendo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apoio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e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recursos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à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comunidade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do IST.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65D0D-0B89-456A-B152-9DC7560DA512}"/>
              </a:ext>
            </a:extLst>
          </p:cNvPr>
          <p:cNvSpPr/>
          <p:nvPr/>
        </p:nvSpPr>
        <p:spPr>
          <a:xfrm>
            <a:off x="4326834" y="3060435"/>
            <a:ext cx="3535283" cy="2603247"/>
          </a:xfrm>
          <a:custGeom>
            <a:avLst/>
            <a:gdLst>
              <a:gd name="connsiteX0" fmla="*/ 0 w 3535283"/>
              <a:gd name="connsiteY0" fmla="*/ 0 h 2603247"/>
              <a:gd name="connsiteX1" fmla="*/ 518508 w 3535283"/>
              <a:gd name="connsiteY1" fmla="*/ 0 h 2603247"/>
              <a:gd name="connsiteX2" fmla="*/ 1143075 w 3535283"/>
              <a:gd name="connsiteY2" fmla="*/ 0 h 2603247"/>
              <a:gd name="connsiteX3" fmla="*/ 1802994 w 3535283"/>
              <a:gd name="connsiteY3" fmla="*/ 0 h 2603247"/>
              <a:gd name="connsiteX4" fmla="*/ 2427561 w 3535283"/>
              <a:gd name="connsiteY4" fmla="*/ 0 h 2603247"/>
              <a:gd name="connsiteX5" fmla="*/ 2981422 w 3535283"/>
              <a:gd name="connsiteY5" fmla="*/ 0 h 2603247"/>
              <a:gd name="connsiteX6" fmla="*/ 3535283 w 3535283"/>
              <a:gd name="connsiteY6" fmla="*/ 0 h 2603247"/>
              <a:gd name="connsiteX7" fmla="*/ 3535283 w 3535283"/>
              <a:gd name="connsiteY7" fmla="*/ 676844 h 2603247"/>
              <a:gd name="connsiteX8" fmla="*/ 3535283 w 3535283"/>
              <a:gd name="connsiteY8" fmla="*/ 1249559 h 2603247"/>
              <a:gd name="connsiteX9" fmla="*/ 3535283 w 3535283"/>
              <a:gd name="connsiteY9" fmla="*/ 1848305 h 2603247"/>
              <a:gd name="connsiteX10" fmla="*/ 3535283 w 3535283"/>
              <a:gd name="connsiteY10" fmla="*/ 2603247 h 2603247"/>
              <a:gd name="connsiteX11" fmla="*/ 3016775 w 3535283"/>
              <a:gd name="connsiteY11" fmla="*/ 2603247 h 2603247"/>
              <a:gd name="connsiteX12" fmla="*/ 2462914 w 3535283"/>
              <a:gd name="connsiteY12" fmla="*/ 2603247 h 2603247"/>
              <a:gd name="connsiteX13" fmla="*/ 1838347 w 3535283"/>
              <a:gd name="connsiteY13" fmla="*/ 2603247 h 2603247"/>
              <a:gd name="connsiteX14" fmla="*/ 1284486 w 3535283"/>
              <a:gd name="connsiteY14" fmla="*/ 2603247 h 2603247"/>
              <a:gd name="connsiteX15" fmla="*/ 801331 w 3535283"/>
              <a:gd name="connsiteY15" fmla="*/ 2603247 h 2603247"/>
              <a:gd name="connsiteX16" fmla="*/ 0 w 3535283"/>
              <a:gd name="connsiteY16" fmla="*/ 2603247 h 2603247"/>
              <a:gd name="connsiteX17" fmla="*/ 0 w 3535283"/>
              <a:gd name="connsiteY17" fmla="*/ 1952435 h 2603247"/>
              <a:gd name="connsiteX18" fmla="*/ 0 w 3535283"/>
              <a:gd name="connsiteY18" fmla="*/ 1301624 h 2603247"/>
              <a:gd name="connsiteX19" fmla="*/ 0 w 3535283"/>
              <a:gd name="connsiteY19" fmla="*/ 598747 h 2603247"/>
              <a:gd name="connsiteX20" fmla="*/ 0 w 3535283"/>
              <a:gd name="connsiteY20" fmla="*/ 0 h 260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35283" h="2603247" extrusionOk="0">
                <a:moveTo>
                  <a:pt x="0" y="0"/>
                </a:moveTo>
                <a:cubicBezTo>
                  <a:pt x="188505" y="-25237"/>
                  <a:pt x="388518" y="23300"/>
                  <a:pt x="518508" y="0"/>
                </a:cubicBezTo>
                <a:cubicBezTo>
                  <a:pt x="648498" y="-23300"/>
                  <a:pt x="921516" y="-20536"/>
                  <a:pt x="1143075" y="0"/>
                </a:cubicBezTo>
                <a:cubicBezTo>
                  <a:pt x="1364634" y="20536"/>
                  <a:pt x="1583763" y="9981"/>
                  <a:pt x="1802994" y="0"/>
                </a:cubicBezTo>
                <a:cubicBezTo>
                  <a:pt x="2022225" y="-9981"/>
                  <a:pt x="2229924" y="-13546"/>
                  <a:pt x="2427561" y="0"/>
                </a:cubicBezTo>
                <a:cubicBezTo>
                  <a:pt x="2625198" y="13546"/>
                  <a:pt x="2808304" y="-9345"/>
                  <a:pt x="2981422" y="0"/>
                </a:cubicBezTo>
                <a:cubicBezTo>
                  <a:pt x="3154540" y="9345"/>
                  <a:pt x="3364957" y="16298"/>
                  <a:pt x="3535283" y="0"/>
                </a:cubicBezTo>
                <a:cubicBezTo>
                  <a:pt x="3520323" y="334027"/>
                  <a:pt x="3523857" y="375096"/>
                  <a:pt x="3535283" y="676844"/>
                </a:cubicBezTo>
                <a:cubicBezTo>
                  <a:pt x="3546709" y="978592"/>
                  <a:pt x="3510555" y="1080222"/>
                  <a:pt x="3535283" y="1249559"/>
                </a:cubicBezTo>
                <a:cubicBezTo>
                  <a:pt x="3560011" y="1418897"/>
                  <a:pt x="3507019" y="1576686"/>
                  <a:pt x="3535283" y="1848305"/>
                </a:cubicBezTo>
                <a:cubicBezTo>
                  <a:pt x="3563547" y="2119924"/>
                  <a:pt x="3555995" y="2377189"/>
                  <a:pt x="3535283" y="2603247"/>
                </a:cubicBezTo>
                <a:cubicBezTo>
                  <a:pt x="3305095" y="2578118"/>
                  <a:pt x="3147779" y="2603515"/>
                  <a:pt x="3016775" y="2603247"/>
                </a:cubicBezTo>
                <a:cubicBezTo>
                  <a:pt x="2885771" y="2602979"/>
                  <a:pt x="2675425" y="2603914"/>
                  <a:pt x="2462914" y="2603247"/>
                </a:cubicBezTo>
                <a:cubicBezTo>
                  <a:pt x="2250403" y="2602580"/>
                  <a:pt x="2083187" y="2619249"/>
                  <a:pt x="1838347" y="2603247"/>
                </a:cubicBezTo>
                <a:cubicBezTo>
                  <a:pt x="1593507" y="2587245"/>
                  <a:pt x="1446074" y="2627174"/>
                  <a:pt x="1284486" y="2603247"/>
                </a:cubicBezTo>
                <a:cubicBezTo>
                  <a:pt x="1122898" y="2579320"/>
                  <a:pt x="953002" y="2597938"/>
                  <a:pt x="801331" y="2603247"/>
                </a:cubicBezTo>
                <a:cubicBezTo>
                  <a:pt x="649660" y="2608556"/>
                  <a:pt x="395497" y="2632894"/>
                  <a:pt x="0" y="2603247"/>
                </a:cubicBezTo>
                <a:cubicBezTo>
                  <a:pt x="-13373" y="2299942"/>
                  <a:pt x="9184" y="2194623"/>
                  <a:pt x="0" y="1952435"/>
                </a:cubicBezTo>
                <a:cubicBezTo>
                  <a:pt x="-9184" y="1710247"/>
                  <a:pt x="16049" y="1445659"/>
                  <a:pt x="0" y="1301624"/>
                </a:cubicBezTo>
                <a:cubicBezTo>
                  <a:pt x="-16049" y="1157589"/>
                  <a:pt x="-10666" y="773440"/>
                  <a:pt x="0" y="598747"/>
                </a:cubicBezTo>
                <a:cubicBezTo>
                  <a:pt x="10666" y="424054"/>
                  <a:pt x="18377" y="279649"/>
                  <a:pt x="0" y="0"/>
                </a:cubicBezTo>
                <a:close/>
              </a:path>
            </a:pathLst>
          </a:custGeom>
          <a:noFill/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Garante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implementação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das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ações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de Formação: a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divulgação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e a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comunicação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com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os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formandos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e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todo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o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processo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inscrição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gestão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das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salas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formação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e Avaliação da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Satisfação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e </a:t>
            </a:r>
            <a:r>
              <a:rPr lang="en-US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Impacto</a:t>
            </a:r>
            <a:r>
              <a:rPr lang="en-US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D09228-FC6F-4B6B-A9C7-4F405EB47C8B}"/>
              </a:ext>
            </a:extLst>
          </p:cNvPr>
          <p:cNvSpPr/>
          <p:nvPr/>
        </p:nvSpPr>
        <p:spPr>
          <a:xfrm>
            <a:off x="8176788" y="3060435"/>
            <a:ext cx="3535283" cy="2603247"/>
          </a:xfrm>
          <a:custGeom>
            <a:avLst/>
            <a:gdLst>
              <a:gd name="connsiteX0" fmla="*/ 0 w 3535283"/>
              <a:gd name="connsiteY0" fmla="*/ 0 h 2603247"/>
              <a:gd name="connsiteX1" fmla="*/ 518508 w 3535283"/>
              <a:gd name="connsiteY1" fmla="*/ 0 h 2603247"/>
              <a:gd name="connsiteX2" fmla="*/ 1143075 w 3535283"/>
              <a:gd name="connsiteY2" fmla="*/ 0 h 2603247"/>
              <a:gd name="connsiteX3" fmla="*/ 1802994 w 3535283"/>
              <a:gd name="connsiteY3" fmla="*/ 0 h 2603247"/>
              <a:gd name="connsiteX4" fmla="*/ 2427561 w 3535283"/>
              <a:gd name="connsiteY4" fmla="*/ 0 h 2603247"/>
              <a:gd name="connsiteX5" fmla="*/ 2981422 w 3535283"/>
              <a:gd name="connsiteY5" fmla="*/ 0 h 2603247"/>
              <a:gd name="connsiteX6" fmla="*/ 3535283 w 3535283"/>
              <a:gd name="connsiteY6" fmla="*/ 0 h 2603247"/>
              <a:gd name="connsiteX7" fmla="*/ 3535283 w 3535283"/>
              <a:gd name="connsiteY7" fmla="*/ 676844 h 2603247"/>
              <a:gd name="connsiteX8" fmla="*/ 3535283 w 3535283"/>
              <a:gd name="connsiteY8" fmla="*/ 1249559 h 2603247"/>
              <a:gd name="connsiteX9" fmla="*/ 3535283 w 3535283"/>
              <a:gd name="connsiteY9" fmla="*/ 1848305 h 2603247"/>
              <a:gd name="connsiteX10" fmla="*/ 3535283 w 3535283"/>
              <a:gd name="connsiteY10" fmla="*/ 2603247 h 2603247"/>
              <a:gd name="connsiteX11" fmla="*/ 3016775 w 3535283"/>
              <a:gd name="connsiteY11" fmla="*/ 2603247 h 2603247"/>
              <a:gd name="connsiteX12" fmla="*/ 2462914 w 3535283"/>
              <a:gd name="connsiteY12" fmla="*/ 2603247 h 2603247"/>
              <a:gd name="connsiteX13" fmla="*/ 1838347 w 3535283"/>
              <a:gd name="connsiteY13" fmla="*/ 2603247 h 2603247"/>
              <a:gd name="connsiteX14" fmla="*/ 1284486 w 3535283"/>
              <a:gd name="connsiteY14" fmla="*/ 2603247 h 2603247"/>
              <a:gd name="connsiteX15" fmla="*/ 801331 w 3535283"/>
              <a:gd name="connsiteY15" fmla="*/ 2603247 h 2603247"/>
              <a:gd name="connsiteX16" fmla="*/ 0 w 3535283"/>
              <a:gd name="connsiteY16" fmla="*/ 2603247 h 2603247"/>
              <a:gd name="connsiteX17" fmla="*/ 0 w 3535283"/>
              <a:gd name="connsiteY17" fmla="*/ 1952435 h 2603247"/>
              <a:gd name="connsiteX18" fmla="*/ 0 w 3535283"/>
              <a:gd name="connsiteY18" fmla="*/ 1301624 h 2603247"/>
              <a:gd name="connsiteX19" fmla="*/ 0 w 3535283"/>
              <a:gd name="connsiteY19" fmla="*/ 598747 h 2603247"/>
              <a:gd name="connsiteX20" fmla="*/ 0 w 3535283"/>
              <a:gd name="connsiteY20" fmla="*/ 0 h 260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35283" h="2603247" extrusionOk="0">
                <a:moveTo>
                  <a:pt x="0" y="0"/>
                </a:moveTo>
                <a:cubicBezTo>
                  <a:pt x="188505" y="-25237"/>
                  <a:pt x="388518" y="23300"/>
                  <a:pt x="518508" y="0"/>
                </a:cubicBezTo>
                <a:cubicBezTo>
                  <a:pt x="648498" y="-23300"/>
                  <a:pt x="921516" y="-20536"/>
                  <a:pt x="1143075" y="0"/>
                </a:cubicBezTo>
                <a:cubicBezTo>
                  <a:pt x="1364634" y="20536"/>
                  <a:pt x="1583763" y="9981"/>
                  <a:pt x="1802994" y="0"/>
                </a:cubicBezTo>
                <a:cubicBezTo>
                  <a:pt x="2022225" y="-9981"/>
                  <a:pt x="2229924" y="-13546"/>
                  <a:pt x="2427561" y="0"/>
                </a:cubicBezTo>
                <a:cubicBezTo>
                  <a:pt x="2625198" y="13546"/>
                  <a:pt x="2808304" y="-9345"/>
                  <a:pt x="2981422" y="0"/>
                </a:cubicBezTo>
                <a:cubicBezTo>
                  <a:pt x="3154540" y="9345"/>
                  <a:pt x="3364957" y="16298"/>
                  <a:pt x="3535283" y="0"/>
                </a:cubicBezTo>
                <a:cubicBezTo>
                  <a:pt x="3520323" y="334027"/>
                  <a:pt x="3523857" y="375096"/>
                  <a:pt x="3535283" y="676844"/>
                </a:cubicBezTo>
                <a:cubicBezTo>
                  <a:pt x="3546709" y="978592"/>
                  <a:pt x="3510555" y="1080222"/>
                  <a:pt x="3535283" y="1249559"/>
                </a:cubicBezTo>
                <a:cubicBezTo>
                  <a:pt x="3560011" y="1418897"/>
                  <a:pt x="3507019" y="1576686"/>
                  <a:pt x="3535283" y="1848305"/>
                </a:cubicBezTo>
                <a:cubicBezTo>
                  <a:pt x="3563547" y="2119924"/>
                  <a:pt x="3555995" y="2377189"/>
                  <a:pt x="3535283" y="2603247"/>
                </a:cubicBezTo>
                <a:cubicBezTo>
                  <a:pt x="3305095" y="2578118"/>
                  <a:pt x="3147779" y="2603515"/>
                  <a:pt x="3016775" y="2603247"/>
                </a:cubicBezTo>
                <a:cubicBezTo>
                  <a:pt x="2885771" y="2602979"/>
                  <a:pt x="2675425" y="2603914"/>
                  <a:pt x="2462914" y="2603247"/>
                </a:cubicBezTo>
                <a:cubicBezTo>
                  <a:pt x="2250403" y="2602580"/>
                  <a:pt x="2083187" y="2619249"/>
                  <a:pt x="1838347" y="2603247"/>
                </a:cubicBezTo>
                <a:cubicBezTo>
                  <a:pt x="1593507" y="2587245"/>
                  <a:pt x="1446074" y="2627174"/>
                  <a:pt x="1284486" y="2603247"/>
                </a:cubicBezTo>
                <a:cubicBezTo>
                  <a:pt x="1122898" y="2579320"/>
                  <a:pt x="953002" y="2597938"/>
                  <a:pt x="801331" y="2603247"/>
                </a:cubicBezTo>
                <a:cubicBezTo>
                  <a:pt x="649660" y="2608556"/>
                  <a:pt x="395497" y="2632894"/>
                  <a:pt x="0" y="2603247"/>
                </a:cubicBezTo>
                <a:cubicBezTo>
                  <a:pt x="-13373" y="2299942"/>
                  <a:pt x="9184" y="2194623"/>
                  <a:pt x="0" y="1952435"/>
                </a:cubicBezTo>
                <a:cubicBezTo>
                  <a:pt x="-9184" y="1710247"/>
                  <a:pt x="16049" y="1445659"/>
                  <a:pt x="0" y="1301624"/>
                </a:cubicBezTo>
                <a:cubicBezTo>
                  <a:pt x="-16049" y="1157589"/>
                  <a:pt x="-10666" y="773440"/>
                  <a:pt x="0" y="598747"/>
                </a:cubicBezTo>
                <a:cubicBezTo>
                  <a:pt x="10666" y="424054"/>
                  <a:pt x="18377" y="279649"/>
                  <a:pt x="0" y="0"/>
                </a:cubicBezTo>
                <a:close/>
              </a:path>
            </a:pathLst>
          </a:custGeom>
          <a:noFill/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2734"/>
              </a:lnSpc>
              <a:buNone/>
            </a:pPr>
            <a:endParaRPr lang="en-US" sz="1600" dirty="0">
              <a:solidFill>
                <a:schemeClr val="tx1"/>
              </a:solidFill>
              <a:latin typeface="Source Sans 3" panose="020B0303030403020204" pitchFamily="34" charset="0"/>
            </a:endParaRPr>
          </a:p>
          <a:p>
            <a:pPr indent="0" algn="ctr">
              <a:lnSpc>
                <a:spcPts val="2734"/>
              </a:lnSpc>
              <a:buNone/>
            </a:pPr>
            <a:r>
              <a:rPr lang="pt-PT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A experiência combinada permite:</a:t>
            </a:r>
          </a:p>
          <a:p>
            <a:pPr marL="285750"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responder às necessidades e interesses da comunidade,</a:t>
            </a:r>
          </a:p>
          <a:p>
            <a:pPr marL="285750"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uma eficaz colaboração </a:t>
            </a:r>
            <a:r>
              <a:rPr lang="pt-PT" sz="1600" dirty="0" err="1">
                <a:solidFill>
                  <a:schemeClr val="tx1"/>
                </a:solidFill>
                <a:latin typeface="Source Sans 3" panose="020B0303030403020204" pitchFamily="34" charset="0"/>
              </a:rPr>
              <a:t>inter</a:t>
            </a:r>
            <a:r>
              <a:rPr lang="pt-PT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 serviços,</a:t>
            </a:r>
          </a:p>
          <a:p>
            <a:pPr marL="285750"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  <a:latin typeface="Source Sans 3" panose="020B0303030403020204" pitchFamily="34" charset="0"/>
              </a:rPr>
              <a:t>uma abordagem integrada na promoção da internacionalização no IST.</a:t>
            </a:r>
            <a:endParaRPr lang="en-US" sz="1600" dirty="0">
              <a:solidFill>
                <a:schemeClr val="tx1"/>
              </a:solidFill>
              <a:latin typeface="Source Sans 3" panose="020B0303030403020204" pitchFamily="34" charset="0"/>
            </a:endParaRPr>
          </a:p>
          <a:p>
            <a:pPr indent="0" algn="ctr">
              <a:lnSpc>
                <a:spcPts val="2734"/>
              </a:lnSpc>
              <a:buNone/>
            </a:pPr>
            <a:endParaRPr lang="en-US" sz="1600" b="1" dirty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2A15AC-622F-4BC6-90AD-EF3F795ADBCF}"/>
              </a:ext>
            </a:extLst>
          </p:cNvPr>
          <p:cNvSpPr/>
          <p:nvPr/>
        </p:nvSpPr>
        <p:spPr>
          <a:xfrm>
            <a:off x="476879" y="2429068"/>
            <a:ext cx="3535283" cy="538067"/>
          </a:xfrm>
          <a:custGeom>
            <a:avLst/>
            <a:gdLst>
              <a:gd name="connsiteX0" fmla="*/ 0 w 3535283"/>
              <a:gd name="connsiteY0" fmla="*/ 0 h 538067"/>
              <a:gd name="connsiteX1" fmla="*/ 659919 w 3535283"/>
              <a:gd name="connsiteY1" fmla="*/ 0 h 538067"/>
              <a:gd name="connsiteX2" fmla="*/ 1319839 w 3535283"/>
              <a:gd name="connsiteY2" fmla="*/ 0 h 538067"/>
              <a:gd name="connsiteX3" fmla="*/ 1979758 w 3535283"/>
              <a:gd name="connsiteY3" fmla="*/ 0 h 538067"/>
              <a:gd name="connsiteX4" fmla="*/ 2533619 w 3535283"/>
              <a:gd name="connsiteY4" fmla="*/ 0 h 538067"/>
              <a:gd name="connsiteX5" fmla="*/ 3535283 w 3535283"/>
              <a:gd name="connsiteY5" fmla="*/ 0 h 538067"/>
              <a:gd name="connsiteX6" fmla="*/ 3535283 w 3535283"/>
              <a:gd name="connsiteY6" fmla="*/ 538067 h 538067"/>
              <a:gd name="connsiteX7" fmla="*/ 3052128 w 3535283"/>
              <a:gd name="connsiteY7" fmla="*/ 538067 h 538067"/>
              <a:gd name="connsiteX8" fmla="*/ 2392208 w 3535283"/>
              <a:gd name="connsiteY8" fmla="*/ 538067 h 538067"/>
              <a:gd name="connsiteX9" fmla="*/ 1838347 w 3535283"/>
              <a:gd name="connsiteY9" fmla="*/ 538067 h 538067"/>
              <a:gd name="connsiteX10" fmla="*/ 1355192 w 3535283"/>
              <a:gd name="connsiteY10" fmla="*/ 538067 h 538067"/>
              <a:gd name="connsiteX11" fmla="*/ 695272 w 3535283"/>
              <a:gd name="connsiteY11" fmla="*/ 538067 h 538067"/>
              <a:gd name="connsiteX12" fmla="*/ 0 w 3535283"/>
              <a:gd name="connsiteY12" fmla="*/ 538067 h 538067"/>
              <a:gd name="connsiteX13" fmla="*/ 0 w 3535283"/>
              <a:gd name="connsiteY13" fmla="*/ 0 h 53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5283" h="538067" fill="none" extrusionOk="0">
                <a:moveTo>
                  <a:pt x="0" y="0"/>
                </a:moveTo>
                <a:cubicBezTo>
                  <a:pt x="205763" y="10233"/>
                  <a:pt x="421964" y="-14301"/>
                  <a:pt x="659919" y="0"/>
                </a:cubicBezTo>
                <a:cubicBezTo>
                  <a:pt x="897874" y="14301"/>
                  <a:pt x="1002999" y="-20235"/>
                  <a:pt x="1319839" y="0"/>
                </a:cubicBezTo>
                <a:cubicBezTo>
                  <a:pt x="1636679" y="20235"/>
                  <a:pt x="1741158" y="-7127"/>
                  <a:pt x="1979758" y="0"/>
                </a:cubicBezTo>
                <a:cubicBezTo>
                  <a:pt x="2218358" y="7127"/>
                  <a:pt x="2382222" y="-8282"/>
                  <a:pt x="2533619" y="0"/>
                </a:cubicBezTo>
                <a:cubicBezTo>
                  <a:pt x="2685016" y="8282"/>
                  <a:pt x="3245813" y="42261"/>
                  <a:pt x="3535283" y="0"/>
                </a:cubicBezTo>
                <a:cubicBezTo>
                  <a:pt x="3509465" y="178269"/>
                  <a:pt x="3542744" y="325510"/>
                  <a:pt x="3535283" y="538067"/>
                </a:cubicBezTo>
                <a:cubicBezTo>
                  <a:pt x="3372256" y="544952"/>
                  <a:pt x="3175327" y="522110"/>
                  <a:pt x="3052128" y="538067"/>
                </a:cubicBezTo>
                <a:cubicBezTo>
                  <a:pt x="2928929" y="554024"/>
                  <a:pt x="2641901" y="561051"/>
                  <a:pt x="2392208" y="538067"/>
                </a:cubicBezTo>
                <a:cubicBezTo>
                  <a:pt x="2142515" y="515083"/>
                  <a:pt x="2100492" y="528278"/>
                  <a:pt x="1838347" y="538067"/>
                </a:cubicBezTo>
                <a:cubicBezTo>
                  <a:pt x="1576202" y="547856"/>
                  <a:pt x="1528928" y="536548"/>
                  <a:pt x="1355192" y="538067"/>
                </a:cubicBezTo>
                <a:cubicBezTo>
                  <a:pt x="1181456" y="539586"/>
                  <a:pt x="999411" y="536863"/>
                  <a:pt x="695272" y="538067"/>
                </a:cubicBezTo>
                <a:cubicBezTo>
                  <a:pt x="391133" y="539271"/>
                  <a:pt x="201402" y="513790"/>
                  <a:pt x="0" y="538067"/>
                </a:cubicBezTo>
                <a:cubicBezTo>
                  <a:pt x="-18210" y="317536"/>
                  <a:pt x="11169" y="266962"/>
                  <a:pt x="0" y="0"/>
                </a:cubicBezTo>
                <a:close/>
              </a:path>
              <a:path w="3535283" h="538067" stroke="0" extrusionOk="0">
                <a:moveTo>
                  <a:pt x="0" y="0"/>
                </a:moveTo>
                <a:cubicBezTo>
                  <a:pt x="188505" y="-25237"/>
                  <a:pt x="388518" y="23300"/>
                  <a:pt x="518508" y="0"/>
                </a:cubicBezTo>
                <a:cubicBezTo>
                  <a:pt x="648498" y="-23300"/>
                  <a:pt x="921516" y="-20536"/>
                  <a:pt x="1143075" y="0"/>
                </a:cubicBezTo>
                <a:cubicBezTo>
                  <a:pt x="1364634" y="20536"/>
                  <a:pt x="1583763" y="9981"/>
                  <a:pt x="1802994" y="0"/>
                </a:cubicBezTo>
                <a:cubicBezTo>
                  <a:pt x="2022225" y="-9981"/>
                  <a:pt x="2229924" y="-13546"/>
                  <a:pt x="2427561" y="0"/>
                </a:cubicBezTo>
                <a:cubicBezTo>
                  <a:pt x="2625198" y="13546"/>
                  <a:pt x="2808304" y="-9345"/>
                  <a:pt x="2981422" y="0"/>
                </a:cubicBezTo>
                <a:cubicBezTo>
                  <a:pt x="3154540" y="9345"/>
                  <a:pt x="3364957" y="16298"/>
                  <a:pt x="3535283" y="0"/>
                </a:cubicBezTo>
                <a:cubicBezTo>
                  <a:pt x="3549201" y="170049"/>
                  <a:pt x="3522010" y="343452"/>
                  <a:pt x="3535283" y="538067"/>
                </a:cubicBezTo>
                <a:cubicBezTo>
                  <a:pt x="3376945" y="538768"/>
                  <a:pt x="3291220" y="559013"/>
                  <a:pt x="3052128" y="538067"/>
                </a:cubicBezTo>
                <a:cubicBezTo>
                  <a:pt x="2813036" y="517121"/>
                  <a:pt x="2689845" y="551980"/>
                  <a:pt x="2427561" y="538067"/>
                </a:cubicBezTo>
                <a:cubicBezTo>
                  <a:pt x="2165277" y="524154"/>
                  <a:pt x="1922294" y="515879"/>
                  <a:pt x="1767642" y="538067"/>
                </a:cubicBezTo>
                <a:cubicBezTo>
                  <a:pt x="1612990" y="560255"/>
                  <a:pt x="1351544" y="531278"/>
                  <a:pt x="1107722" y="538067"/>
                </a:cubicBezTo>
                <a:cubicBezTo>
                  <a:pt x="863900" y="544856"/>
                  <a:pt x="766372" y="538734"/>
                  <a:pt x="553861" y="538067"/>
                </a:cubicBezTo>
                <a:cubicBezTo>
                  <a:pt x="341350" y="537400"/>
                  <a:pt x="139032" y="549304"/>
                  <a:pt x="0" y="538067"/>
                </a:cubicBezTo>
                <a:cubicBezTo>
                  <a:pt x="25927" y="369261"/>
                  <a:pt x="-12960" y="108148"/>
                  <a:pt x="0" y="0"/>
                </a:cubicBezTo>
                <a:close/>
              </a:path>
            </a:pathLst>
          </a:custGeom>
          <a:solidFill>
            <a:srgbClr val="5A98C4"/>
          </a:solidFill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Source Sans 3" panose="020B0303030403020204" pitchFamily="34" charset="0"/>
              </a:rPr>
              <a:t>Área</a:t>
            </a:r>
            <a:r>
              <a:rPr lang="en-GB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 de </a:t>
            </a:r>
            <a:r>
              <a:rPr lang="en-GB" sz="1600" b="1" dirty="0" err="1">
                <a:solidFill>
                  <a:schemeClr val="bg1"/>
                </a:solidFill>
                <a:latin typeface="Source Sans 3" panose="020B0303030403020204" pitchFamily="34" charset="0"/>
              </a:rPr>
              <a:t>Assuntos</a:t>
            </a:r>
            <a:r>
              <a:rPr lang="en-GB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Source Sans 3" panose="020B0303030403020204" pitchFamily="34" charset="0"/>
              </a:rPr>
              <a:t>Internacionais</a:t>
            </a:r>
            <a:endParaRPr lang="en-GB" sz="1600" b="1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17C9B0-42EC-40E1-A824-22356346F3DE}"/>
              </a:ext>
            </a:extLst>
          </p:cNvPr>
          <p:cNvSpPr/>
          <p:nvPr/>
        </p:nvSpPr>
        <p:spPr>
          <a:xfrm>
            <a:off x="4326833" y="2429067"/>
            <a:ext cx="3535283" cy="538067"/>
          </a:xfrm>
          <a:custGeom>
            <a:avLst/>
            <a:gdLst>
              <a:gd name="connsiteX0" fmla="*/ 0 w 3535283"/>
              <a:gd name="connsiteY0" fmla="*/ 0 h 538067"/>
              <a:gd name="connsiteX1" fmla="*/ 659919 w 3535283"/>
              <a:gd name="connsiteY1" fmla="*/ 0 h 538067"/>
              <a:gd name="connsiteX2" fmla="*/ 1319839 w 3535283"/>
              <a:gd name="connsiteY2" fmla="*/ 0 h 538067"/>
              <a:gd name="connsiteX3" fmla="*/ 1979758 w 3535283"/>
              <a:gd name="connsiteY3" fmla="*/ 0 h 538067"/>
              <a:gd name="connsiteX4" fmla="*/ 2533619 w 3535283"/>
              <a:gd name="connsiteY4" fmla="*/ 0 h 538067"/>
              <a:gd name="connsiteX5" fmla="*/ 3535283 w 3535283"/>
              <a:gd name="connsiteY5" fmla="*/ 0 h 538067"/>
              <a:gd name="connsiteX6" fmla="*/ 3535283 w 3535283"/>
              <a:gd name="connsiteY6" fmla="*/ 538067 h 538067"/>
              <a:gd name="connsiteX7" fmla="*/ 3052128 w 3535283"/>
              <a:gd name="connsiteY7" fmla="*/ 538067 h 538067"/>
              <a:gd name="connsiteX8" fmla="*/ 2392208 w 3535283"/>
              <a:gd name="connsiteY8" fmla="*/ 538067 h 538067"/>
              <a:gd name="connsiteX9" fmla="*/ 1838347 w 3535283"/>
              <a:gd name="connsiteY9" fmla="*/ 538067 h 538067"/>
              <a:gd name="connsiteX10" fmla="*/ 1355192 w 3535283"/>
              <a:gd name="connsiteY10" fmla="*/ 538067 h 538067"/>
              <a:gd name="connsiteX11" fmla="*/ 695272 w 3535283"/>
              <a:gd name="connsiteY11" fmla="*/ 538067 h 538067"/>
              <a:gd name="connsiteX12" fmla="*/ 0 w 3535283"/>
              <a:gd name="connsiteY12" fmla="*/ 538067 h 538067"/>
              <a:gd name="connsiteX13" fmla="*/ 0 w 3535283"/>
              <a:gd name="connsiteY13" fmla="*/ 0 h 53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5283" h="538067" fill="none" extrusionOk="0">
                <a:moveTo>
                  <a:pt x="0" y="0"/>
                </a:moveTo>
                <a:cubicBezTo>
                  <a:pt x="205763" y="10233"/>
                  <a:pt x="421964" y="-14301"/>
                  <a:pt x="659919" y="0"/>
                </a:cubicBezTo>
                <a:cubicBezTo>
                  <a:pt x="897874" y="14301"/>
                  <a:pt x="1002999" y="-20235"/>
                  <a:pt x="1319839" y="0"/>
                </a:cubicBezTo>
                <a:cubicBezTo>
                  <a:pt x="1636679" y="20235"/>
                  <a:pt x="1741158" y="-7127"/>
                  <a:pt x="1979758" y="0"/>
                </a:cubicBezTo>
                <a:cubicBezTo>
                  <a:pt x="2218358" y="7127"/>
                  <a:pt x="2382222" y="-8282"/>
                  <a:pt x="2533619" y="0"/>
                </a:cubicBezTo>
                <a:cubicBezTo>
                  <a:pt x="2685016" y="8282"/>
                  <a:pt x="3245813" y="42261"/>
                  <a:pt x="3535283" y="0"/>
                </a:cubicBezTo>
                <a:cubicBezTo>
                  <a:pt x="3509465" y="178269"/>
                  <a:pt x="3542744" y="325510"/>
                  <a:pt x="3535283" y="538067"/>
                </a:cubicBezTo>
                <a:cubicBezTo>
                  <a:pt x="3372256" y="544952"/>
                  <a:pt x="3175327" y="522110"/>
                  <a:pt x="3052128" y="538067"/>
                </a:cubicBezTo>
                <a:cubicBezTo>
                  <a:pt x="2928929" y="554024"/>
                  <a:pt x="2641901" y="561051"/>
                  <a:pt x="2392208" y="538067"/>
                </a:cubicBezTo>
                <a:cubicBezTo>
                  <a:pt x="2142515" y="515083"/>
                  <a:pt x="2100492" y="528278"/>
                  <a:pt x="1838347" y="538067"/>
                </a:cubicBezTo>
                <a:cubicBezTo>
                  <a:pt x="1576202" y="547856"/>
                  <a:pt x="1528928" y="536548"/>
                  <a:pt x="1355192" y="538067"/>
                </a:cubicBezTo>
                <a:cubicBezTo>
                  <a:pt x="1181456" y="539586"/>
                  <a:pt x="999411" y="536863"/>
                  <a:pt x="695272" y="538067"/>
                </a:cubicBezTo>
                <a:cubicBezTo>
                  <a:pt x="391133" y="539271"/>
                  <a:pt x="201402" y="513790"/>
                  <a:pt x="0" y="538067"/>
                </a:cubicBezTo>
                <a:cubicBezTo>
                  <a:pt x="-18210" y="317536"/>
                  <a:pt x="11169" y="266962"/>
                  <a:pt x="0" y="0"/>
                </a:cubicBezTo>
                <a:close/>
              </a:path>
              <a:path w="3535283" h="538067" stroke="0" extrusionOk="0">
                <a:moveTo>
                  <a:pt x="0" y="0"/>
                </a:moveTo>
                <a:cubicBezTo>
                  <a:pt x="188505" y="-25237"/>
                  <a:pt x="388518" y="23300"/>
                  <a:pt x="518508" y="0"/>
                </a:cubicBezTo>
                <a:cubicBezTo>
                  <a:pt x="648498" y="-23300"/>
                  <a:pt x="921516" y="-20536"/>
                  <a:pt x="1143075" y="0"/>
                </a:cubicBezTo>
                <a:cubicBezTo>
                  <a:pt x="1364634" y="20536"/>
                  <a:pt x="1583763" y="9981"/>
                  <a:pt x="1802994" y="0"/>
                </a:cubicBezTo>
                <a:cubicBezTo>
                  <a:pt x="2022225" y="-9981"/>
                  <a:pt x="2229924" y="-13546"/>
                  <a:pt x="2427561" y="0"/>
                </a:cubicBezTo>
                <a:cubicBezTo>
                  <a:pt x="2625198" y="13546"/>
                  <a:pt x="2808304" y="-9345"/>
                  <a:pt x="2981422" y="0"/>
                </a:cubicBezTo>
                <a:cubicBezTo>
                  <a:pt x="3154540" y="9345"/>
                  <a:pt x="3364957" y="16298"/>
                  <a:pt x="3535283" y="0"/>
                </a:cubicBezTo>
                <a:cubicBezTo>
                  <a:pt x="3549201" y="170049"/>
                  <a:pt x="3522010" y="343452"/>
                  <a:pt x="3535283" y="538067"/>
                </a:cubicBezTo>
                <a:cubicBezTo>
                  <a:pt x="3376945" y="538768"/>
                  <a:pt x="3291220" y="559013"/>
                  <a:pt x="3052128" y="538067"/>
                </a:cubicBezTo>
                <a:cubicBezTo>
                  <a:pt x="2813036" y="517121"/>
                  <a:pt x="2689845" y="551980"/>
                  <a:pt x="2427561" y="538067"/>
                </a:cubicBezTo>
                <a:cubicBezTo>
                  <a:pt x="2165277" y="524154"/>
                  <a:pt x="1922294" y="515879"/>
                  <a:pt x="1767642" y="538067"/>
                </a:cubicBezTo>
                <a:cubicBezTo>
                  <a:pt x="1612990" y="560255"/>
                  <a:pt x="1351544" y="531278"/>
                  <a:pt x="1107722" y="538067"/>
                </a:cubicBezTo>
                <a:cubicBezTo>
                  <a:pt x="863900" y="544856"/>
                  <a:pt x="766372" y="538734"/>
                  <a:pt x="553861" y="538067"/>
                </a:cubicBezTo>
                <a:cubicBezTo>
                  <a:pt x="341350" y="537400"/>
                  <a:pt x="139032" y="549304"/>
                  <a:pt x="0" y="538067"/>
                </a:cubicBezTo>
                <a:cubicBezTo>
                  <a:pt x="25927" y="369261"/>
                  <a:pt x="-12960" y="108148"/>
                  <a:pt x="0" y="0"/>
                </a:cubicBezTo>
                <a:close/>
              </a:path>
            </a:pathLst>
          </a:custGeom>
          <a:solidFill>
            <a:srgbClr val="5A98C4"/>
          </a:solidFill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DRH -  </a:t>
            </a:r>
            <a:r>
              <a:rPr lang="pt-PT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Núcleo de Formação e Desenvolvimento</a:t>
            </a:r>
            <a:endParaRPr lang="en-US" sz="1600" b="1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6CF582-079D-4645-8676-B4899845CF58}"/>
              </a:ext>
            </a:extLst>
          </p:cNvPr>
          <p:cNvSpPr/>
          <p:nvPr/>
        </p:nvSpPr>
        <p:spPr>
          <a:xfrm>
            <a:off x="8176787" y="2429067"/>
            <a:ext cx="3535283" cy="538067"/>
          </a:xfrm>
          <a:custGeom>
            <a:avLst/>
            <a:gdLst>
              <a:gd name="connsiteX0" fmla="*/ 0 w 3535283"/>
              <a:gd name="connsiteY0" fmla="*/ 0 h 538067"/>
              <a:gd name="connsiteX1" fmla="*/ 659919 w 3535283"/>
              <a:gd name="connsiteY1" fmla="*/ 0 h 538067"/>
              <a:gd name="connsiteX2" fmla="*/ 1319839 w 3535283"/>
              <a:gd name="connsiteY2" fmla="*/ 0 h 538067"/>
              <a:gd name="connsiteX3" fmla="*/ 1979758 w 3535283"/>
              <a:gd name="connsiteY3" fmla="*/ 0 h 538067"/>
              <a:gd name="connsiteX4" fmla="*/ 2533619 w 3535283"/>
              <a:gd name="connsiteY4" fmla="*/ 0 h 538067"/>
              <a:gd name="connsiteX5" fmla="*/ 3535283 w 3535283"/>
              <a:gd name="connsiteY5" fmla="*/ 0 h 538067"/>
              <a:gd name="connsiteX6" fmla="*/ 3535283 w 3535283"/>
              <a:gd name="connsiteY6" fmla="*/ 538067 h 538067"/>
              <a:gd name="connsiteX7" fmla="*/ 3052128 w 3535283"/>
              <a:gd name="connsiteY7" fmla="*/ 538067 h 538067"/>
              <a:gd name="connsiteX8" fmla="*/ 2392208 w 3535283"/>
              <a:gd name="connsiteY8" fmla="*/ 538067 h 538067"/>
              <a:gd name="connsiteX9" fmla="*/ 1838347 w 3535283"/>
              <a:gd name="connsiteY9" fmla="*/ 538067 h 538067"/>
              <a:gd name="connsiteX10" fmla="*/ 1355192 w 3535283"/>
              <a:gd name="connsiteY10" fmla="*/ 538067 h 538067"/>
              <a:gd name="connsiteX11" fmla="*/ 695272 w 3535283"/>
              <a:gd name="connsiteY11" fmla="*/ 538067 h 538067"/>
              <a:gd name="connsiteX12" fmla="*/ 0 w 3535283"/>
              <a:gd name="connsiteY12" fmla="*/ 538067 h 538067"/>
              <a:gd name="connsiteX13" fmla="*/ 0 w 3535283"/>
              <a:gd name="connsiteY13" fmla="*/ 0 h 53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5283" h="538067" fill="none" extrusionOk="0">
                <a:moveTo>
                  <a:pt x="0" y="0"/>
                </a:moveTo>
                <a:cubicBezTo>
                  <a:pt x="205763" y="10233"/>
                  <a:pt x="421964" y="-14301"/>
                  <a:pt x="659919" y="0"/>
                </a:cubicBezTo>
                <a:cubicBezTo>
                  <a:pt x="897874" y="14301"/>
                  <a:pt x="1002999" y="-20235"/>
                  <a:pt x="1319839" y="0"/>
                </a:cubicBezTo>
                <a:cubicBezTo>
                  <a:pt x="1636679" y="20235"/>
                  <a:pt x="1741158" y="-7127"/>
                  <a:pt x="1979758" y="0"/>
                </a:cubicBezTo>
                <a:cubicBezTo>
                  <a:pt x="2218358" y="7127"/>
                  <a:pt x="2382222" y="-8282"/>
                  <a:pt x="2533619" y="0"/>
                </a:cubicBezTo>
                <a:cubicBezTo>
                  <a:pt x="2685016" y="8282"/>
                  <a:pt x="3245813" y="42261"/>
                  <a:pt x="3535283" y="0"/>
                </a:cubicBezTo>
                <a:cubicBezTo>
                  <a:pt x="3509465" y="178269"/>
                  <a:pt x="3542744" y="325510"/>
                  <a:pt x="3535283" y="538067"/>
                </a:cubicBezTo>
                <a:cubicBezTo>
                  <a:pt x="3372256" y="544952"/>
                  <a:pt x="3175327" y="522110"/>
                  <a:pt x="3052128" y="538067"/>
                </a:cubicBezTo>
                <a:cubicBezTo>
                  <a:pt x="2928929" y="554024"/>
                  <a:pt x="2641901" y="561051"/>
                  <a:pt x="2392208" y="538067"/>
                </a:cubicBezTo>
                <a:cubicBezTo>
                  <a:pt x="2142515" y="515083"/>
                  <a:pt x="2100492" y="528278"/>
                  <a:pt x="1838347" y="538067"/>
                </a:cubicBezTo>
                <a:cubicBezTo>
                  <a:pt x="1576202" y="547856"/>
                  <a:pt x="1528928" y="536548"/>
                  <a:pt x="1355192" y="538067"/>
                </a:cubicBezTo>
                <a:cubicBezTo>
                  <a:pt x="1181456" y="539586"/>
                  <a:pt x="999411" y="536863"/>
                  <a:pt x="695272" y="538067"/>
                </a:cubicBezTo>
                <a:cubicBezTo>
                  <a:pt x="391133" y="539271"/>
                  <a:pt x="201402" y="513790"/>
                  <a:pt x="0" y="538067"/>
                </a:cubicBezTo>
                <a:cubicBezTo>
                  <a:pt x="-18210" y="317536"/>
                  <a:pt x="11169" y="266962"/>
                  <a:pt x="0" y="0"/>
                </a:cubicBezTo>
                <a:close/>
              </a:path>
              <a:path w="3535283" h="538067" stroke="0" extrusionOk="0">
                <a:moveTo>
                  <a:pt x="0" y="0"/>
                </a:moveTo>
                <a:cubicBezTo>
                  <a:pt x="188505" y="-25237"/>
                  <a:pt x="388518" y="23300"/>
                  <a:pt x="518508" y="0"/>
                </a:cubicBezTo>
                <a:cubicBezTo>
                  <a:pt x="648498" y="-23300"/>
                  <a:pt x="921516" y="-20536"/>
                  <a:pt x="1143075" y="0"/>
                </a:cubicBezTo>
                <a:cubicBezTo>
                  <a:pt x="1364634" y="20536"/>
                  <a:pt x="1583763" y="9981"/>
                  <a:pt x="1802994" y="0"/>
                </a:cubicBezTo>
                <a:cubicBezTo>
                  <a:pt x="2022225" y="-9981"/>
                  <a:pt x="2229924" y="-13546"/>
                  <a:pt x="2427561" y="0"/>
                </a:cubicBezTo>
                <a:cubicBezTo>
                  <a:pt x="2625198" y="13546"/>
                  <a:pt x="2808304" y="-9345"/>
                  <a:pt x="2981422" y="0"/>
                </a:cubicBezTo>
                <a:cubicBezTo>
                  <a:pt x="3154540" y="9345"/>
                  <a:pt x="3364957" y="16298"/>
                  <a:pt x="3535283" y="0"/>
                </a:cubicBezTo>
                <a:cubicBezTo>
                  <a:pt x="3549201" y="170049"/>
                  <a:pt x="3522010" y="343452"/>
                  <a:pt x="3535283" y="538067"/>
                </a:cubicBezTo>
                <a:cubicBezTo>
                  <a:pt x="3376945" y="538768"/>
                  <a:pt x="3291220" y="559013"/>
                  <a:pt x="3052128" y="538067"/>
                </a:cubicBezTo>
                <a:cubicBezTo>
                  <a:pt x="2813036" y="517121"/>
                  <a:pt x="2689845" y="551980"/>
                  <a:pt x="2427561" y="538067"/>
                </a:cubicBezTo>
                <a:cubicBezTo>
                  <a:pt x="2165277" y="524154"/>
                  <a:pt x="1922294" y="515879"/>
                  <a:pt x="1767642" y="538067"/>
                </a:cubicBezTo>
                <a:cubicBezTo>
                  <a:pt x="1612990" y="560255"/>
                  <a:pt x="1351544" y="531278"/>
                  <a:pt x="1107722" y="538067"/>
                </a:cubicBezTo>
                <a:cubicBezTo>
                  <a:pt x="863900" y="544856"/>
                  <a:pt x="766372" y="538734"/>
                  <a:pt x="553861" y="538067"/>
                </a:cubicBezTo>
                <a:cubicBezTo>
                  <a:pt x="341350" y="537400"/>
                  <a:pt x="139032" y="549304"/>
                  <a:pt x="0" y="538067"/>
                </a:cubicBezTo>
                <a:cubicBezTo>
                  <a:pt x="25927" y="369261"/>
                  <a:pt x="-12960" y="108148"/>
                  <a:pt x="0" y="0"/>
                </a:cubicBezTo>
                <a:close/>
              </a:path>
            </a:pathLst>
          </a:custGeom>
          <a:solidFill>
            <a:srgbClr val="5A98C4"/>
          </a:solidFill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Source Sans 3" panose="020B0303030403020204" pitchFamily="34" charset="0"/>
              </a:rPr>
              <a:t>Experiência</a:t>
            </a:r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Source Sans 3" panose="020B0303030403020204" pitchFamily="34" charset="0"/>
              </a:rPr>
              <a:t>partilhada</a:t>
            </a:r>
            <a:endParaRPr lang="en-US" sz="1600" b="1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D367AA-665E-4B85-9AFB-BF448C9FE17B}"/>
              </a:ext>
            </a:extLst>
          </p:cNvPr>
          <p:cNvGrpSpPr/>
          <p:nvPr/>
        </p:nvGrpSpPr>
        <p:grpSpPr>
          <a:xfrm>
            <a:off x="4499170" y="5878282"/>
            <a:ext cx="3177415" cy="802875"/>
            <a:chOff x="919308" y="1922553"/>
            <a:chExt cx="3177415" cy="80287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DBB9AF-4F99-47EE-AC3E-7E5E35B39E16}"/>
                </a:ext>
              </a:extLst>
            </p:cNvPr>
            <p:cNvCxnSpPr>
              <a:stCxn id="13" idx="2"/>
              <a:endCxn id="15" idx="6"/>
            </p:cNvCxnSpPr>
            <p:nvPr/>
          </p:nvCxnSpPr>
          <p:spPr>
            <a:xfrm>
              <a:off x="919308" y="2302896"/>
              <a:ext cx="3177415" cy="0"/>
            </a:xfrm>
            <a:prstGeom prst="line">
              <a:avLst/>
            </a:prstGeom>
            <a:ln w="19050">
              <a:solidFill>
                <a:srgbClr val="2887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A0A2D31-1B2A-40DB-B7DD-A1934851AF61}"/>
                </a:ext>
              </a:extLst>
            </p:cNvPr>
            <p:cNvSpPr/>
            <p:nvPr/>
          </p:nvSpPr>
          <p:spPr>
            <a:xfrm>
              <a:off x="919308" y="1922553"/>
              <a:ext cx="761371" cy="760686"/>
            </a:xfrm>
            <a:custGeom>
              <a:avLst/>
              <a:gdLst>
                <a:gd name="connsiteX0" fmla="*/ 0 w 761371"/>
                <a:gd name="connsiteY0" fmla="*/ 380343 h 760686"/>
                <a:gd name="connsiteX1" fmla="*/ 380686 w 761371"/>
                <a:gd name="connsiteY1" fmla="*/ 0 h 760686"/>
                <a:gd name="connsiteX2" fmla="*/ 761372 w 761371"/>
                <a:gd name="connsiteY2" fmla="*/ 380343 h 760686"/>
                <a:gd name="connsiteX3" fmla="*/ 380686 w 761371"/>
                <a:gd name="connsiteY3" fmla="*/ 760686 h 760686"/>
                <a:gd name="connsiteX4" fmla="*/ 0 w 761371"/>
                <a:gd name="connsiteY4" fmla="*/ 380343 h 7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71" h="760686" fill="none" extrusionOk="0">
                  <a:moveTo>
                    <a:pt x="0" y="380343"/>
                  </a:moveTo>
                  <a:cubicBezTo>
                    <a:pt x="6792" y="175961"/>
                    <a:pt x="137919" y="-40781"/>
                    <a:pt x="380686" y="0"/>
                  </a:cubicBezTo>
                  <a:cubicBezTo>
                    <a:pt x="550807" y="2519"/>
                    <a:pt x="758090" y="183548"/>
                    <a:pt x="761372" y="380343"/>
                  </a:cubicBezTo>
                  <a:cubicBezTo>
                    <a:pt x="761440" y="570131"/>
                    <a:pt x="565060" y="769540"/>
                    <a:pt x="380686" y="760686"/>
                  </a:cubicBezTo>
                  <a:cubicBezTo>
                    <a:pt x="143109" y="725324"/>
                    <a:pt x="5478" y="587328"/>
                    <a:pt x="0" y="380343"/>
                  </a:cubicBezTo>
                  <a:close/>
                </a:path>
                <a:path w="761371" h="760686" stroke="0" extrusionOk="0">
                  <a:moveTo>
                    <a:pt x="0" y="380343"/>
                  </a:moveTo>
                  <a:cubicBezTo>
                    <a:pt x="-5647" y="159872"/>
                    <a:pt x="212622" y="-18812"/>
                    <a:pt x="380686" y="0"/>
                  </a:cubicBezTo>
                  <a:cubicBezTo>
                    <a:pt x="611058" y="42665"/>
                    <a:pt x="747120" y="176930"/>
                    <a:pt x="761372" y="380343"/>
                  </a:cubicBezTo>
                  <a:cubicBezTo>
                    <a:pt x="740063" y="571909"/>
                    <a:pt x="601074" y="756917"/>
                    <a:pt x="380686" y="760686"/>
                  </a:cubicBezTo>
                  <a:cubicBezTo>
                    <a:pt x="157010" y="746690"/>
                    <a:pt x="36086" y="617746"/>
                    <a:pt x="0" y="380343"/>
                  </a:cubicBezTo>
                  <a:close/>
                </a:path>
              </a:pathLst>
            </a:custGeom>
            <a:solidFill>
              <a:srgbClr val="45C3E5"/>
            </a:solidFill>
            <a:ln>
              <a:solidFill>
                <a:srgbClr val="2887C4"/>
              </a:solidFill>
              <a:extLst>
                <a:ext uri="{C807C97D-BFC1-408E-A445-0C87EB9F89A2}">
                  <ask:lineSketchStyleProps xmlns:ask="http://schemas.microsoft.com/office/drawing/2018/sketchyshapes" sd="397824804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cap="small" spc="-100" dirty="0">
                  <a:latin typeface="Source Sans 3" panose="020B0303030403020204" pitchFamily="34" charset="0"/>
                </a:rPr>
                <a:t>2022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189F49-3685-485E-8E0E-7C53F785BBE1}"/>
                </a:ext>
              </a:extLst>
            </p:cNvPr>
            <p:cNvSpPr/>
            <p:nvPr/>
          </p:nvSpPr>
          <p:spPr>
            <a:xfrm>
              <a:off x="2127330" y="1964742"/>
              <a:ext cx="761371" cy="760686"/>
            </a:xfrm>
            <a:custGeom>
              <a:avLst/>
              <a:gdLst>
                <a:gd name="connsiteX0" fmla="*/ 0 w 761371"/>
                <a:gd name="connsiteY0" fmla="*/ 380343 h 760686"/>
                <a:gd name="connsiteX1" fmla="*/ 380686 w 761371"/>
                <a:gd name="connsiteY1" fmla="*/ 0 h 760686"/>
                <a:gd name="connsiteX2" fmla="*/ 761372 w 761371"/>
                <a:gd name="connsiteY2" fmla="*/ 380343 h 760686"/>
                <a:gd name="connsiteX3" fmla="*/ 380686 w 761371"/>
                <a:gd name="connsiteY3" fmla="*/ 760686 h 760686"/>
                <a:gd name="connsiteX4" fmla="*/ 0 w 761371"/>
                <a:gd name="connsiteY4" fmla="*/ 380343 h 7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71" h="760686" fill="none" extrusionOk="0">
                  <a:moveTo>
                    <a:pt x="0" y="380343"/>
                  </a:moveTo>
                  <a:cubicBezTo>
                    <a:pt x="6792" y="175961"/>
                    <a:pt x="137919" y="-40781"/>
                    <a:pt x="380686" y="0"/>
                  </a:cubicBezTo>
                  <a:cubicBezTo>
                    <a:pt x="550807" y="2519"/>
                    <a:pt x="758090" y="183548"/>
                    <a:pt x="761372" y="380343"/>
                  </a:cubicBezTo>
                  <a:cubicBezTo>
                    <a:pt x="761440" y="570131"/>
                    <a:pt x="565060" y="769540"/>
                    <a:pt x="380686" y="760686"/>
                  </a:cubicBezTo>
                  <a:cubicBezTo>
                    <a:pt x="143109" y="725324"/>
                    <a:pt x="5478" y="587328"/>
                    <a:pt x="0" y="380343"/>
                  </a:cubicBezTo>
                  <a:close/>
                </a:path>
                <a:path w="761371" h="760686" stroke="0" extrusionOk="0">
                  <a:moveTo>
                    <a:pt x="0" y="380343"/>
                  </a:moveTo>
                  <a:cubicBezTo>
                    <a:pt x="-5647" y="159872"/>
                    <a:pt x="212622" y="-18812"/>
                    <a:pt x="380686" y="0"/>
                  </a:cubicBezTo>
                  <a:cubicBezTo>
                    <a:pt x="611058" y="42665"/>
                    <a:pt x="747120" y="176930"/>
                    <a:pt x="761372" y="380343"/>
                  </a:cubicBezTo>
                  <a:cubicBezTo>
                    <a:pt x="740063" y="571909"/>
                    <a:pt x="601074" y="756917"/>
                    <a:pt x="380686" y="760686"/>
                  </a:cubicBezTo>
                  <a:cubicBezTo>
                    <a:pt x="157010" y="746690"/>
                    <a:pt x="36086" y="617746"/>
                    <a:pt x="0" y="380343"/>
                  </a:cubicBezTo>
                  <a:close/>
                </a:path>
              </a:pathLst>
            </a:custGeom>
            <a:solidFill>
              <a:srgbClr val="45C3E5"/>
            </a:solidFill>
            <a:ln>
              <a:solidFill>
                <a:srgbClr val="2887C4"/>
              </a:solidFill>
              <a:extLst>
                <a:ext uri="{C807C97D-BFC1-408E-A445-0C87EB9F89A2}">
                  <ask:lineSketchStyleProps xmlns:ask="http://schemas.microsoft.com/office/drawing/2018/sketchyshapes" sd="397824804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cap="small" spc="-100" dirty="0">
                  <a:latin typeface="Source Sans 3" panose="020B0303030403020204" pitchFamily="34" charset="0"/>
                </a:rPr>
                <a:t>2023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0D4E51-BDB4-4776-801D-FC059A91306E}"/>
                </a:ext>
              </a:extLst>
            </p:cNvPr>
            <p:cNvSpPr/>
            <p:nvPr/>
          </p:nvSpPr>
          <p:spPr>
            <a:xfrm>
              <a:off x="3335352" y="1922553"/>
              <a:ext cx="761371" cy="760686"/>
            </a:xfrm>
            <a:custGeom>
              <a:avLst/>
              <a:gdLst>
                <a:gd name="connsiteX0" fmla="*/ 0 w 761371"/>
                <a:gd name="connsiteY0" fmla="*/ 380343 h 760686"/>
                <a:gd name="connsiteX1" fmla="*/ 380686 w 761371"/>
                <a:gd name="connsiteY1" fmla="*/ 0 h 760686"/>
                <a:gd name="connsiteX2" fmla="*/ 761372 w 761371"/>
                <a:gd name="connsiteY2" fmla="*/ 380343 h 760686"/>
                <a:gd name="connsiteX3" fmla="*/ 380686 w 761371"/>
                <a:gd name="connsiteY3" fmla="*/ 760686 h 760686"/>
                <a:gd name="connsiteX4" fmla="*/ 0 w 761371"/>
                <a:gd name="connsiteY4" fmla="*/ 380343 h 7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71" h="760686" fill="none" extrusionOk="0">
                  <a:moveTo>
                    <a:pt x="0" y="380343"/>
                  </a:moveTo>
                  <a:cubicBezTo>
                    <a:pt x="6792" y="175961"/>
                    <a:pt x="137919" y="-40781"/>
                    <a:pt x="380686" y="0"/>
                  </a:cubicBezTo>
                  <a:cubicBezTo>
                    <a:pt x="550807" y="2519"/>
                    <a:pt x="758090" y="183548"/>
                    <a:pt x="761372" y="380343"/>
                  </a:cubicBezTo>
                  <a:cubicBezTo>
                    <a:pt x="761440" y="570131"/>
                    <a:pt x="565060" y="769540"/>
                    <a:pt x="380686" y="760686"/>
                  </a:cubicBezTo>
                  <a:cubicBezTo>
                    <a:pt x="143109" y="725324"/>
                    <a:pt x="5478" y="587328"/>
                    <a:pt x="0" y="380343"/>
                  </a:cubicBezTo>
                  <a:close/>
                </a:path>
                <a:path w="761371" h="760686" stroke="0" extrusionOk="0">
                  <a:moveTo>
                    <a:pt x="0" y="380343"/>
                  </a:moveTo>
                  <a:cubicBezTo>
                    <a:pt x="-5647" y="159872"/>
                    <a:pt x="212622" y="-18812"/>
                    <a:pt x="380686" y="0"/>
                  </a:cubicBezTo>
                  <a:cubicBezTo>
                    <a:pt x="611058" y="42665"/>
                    <a:pt x="747120" y="176930"/>
                    <a:pt x="761372" y="380343"/>
                  </a:cubicBezTo>
                  <a:cubicBezTo>
                    <a:pt x="740063" y="571909"/>
                    <a:pt x="601074" y="756917"/>
                    <a:pt x="380686" y="760686"/>
                  </a:cubicBezTo>
                  <a:cubicBezTo>
                    <a:pt x="157010" y="746690"/>
                    <a:pt x="36086" y="617746"/>
                    <a:pt x="0" y="380343"/>
                  </a:cubicBezTo>
                  <a:close/>
                </a:path>
              </a:pathLst>
            </a:custGeom>
            <a:solidFill>
              <a:srgbClr val="45C3E5"/>
            </a:solidFill>
            <a:ln>
              <a:solidFill>
                <a:srgbClr val="2887C4"/>
              </a:solidFill>
              <a:extLst>
                <a:ext uri="{C807C97D-BFC1-408E-A445-0C87EB9F89A2}">
                  <ask:lineSketchStyleProps xmlns:ask="http://schemas.microsoft.com/office/drawing/2018/sketchyshapes" sd="3978248048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cap="small" spc="-100" dirty="0">
                  <a:latin typeface="Source Sans 3" panose="020B0303030403020204" pitchFamily="34" charset="0"/>
                </a:rPr>
                <a:t>2024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6E9F1A-08B8-4A69-8550-ECE6AA17C756}"/>
              </a:ext>
            </a:extLst>
          </p:cNvPr>
          <p:cNvSpPr txBox="1"/>
          <p:nvPr/>
        </p:nvSpPr>
        <p:spPr>
          <a:xfrm>
            <a:off x="3135083" y="5936876"/>
            <a:ext cx="1106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1ª </a:t>
            </a:r>
            <a:r>
              <a:rPr lang="en-GB" sz="1400" b="1" cap="small" dirty="0" err="1">
                <a:solidFill>
                  <a:srgbClr val="2887C4"/>
                </a:solidFill>
                <a:latin typeface="Source Sans 3" panose="020B0303030403020204" pitchFamily="34" charset="0"/>
              </a:rPr>
              <a:t>Experiência</a:t>
            </a:r>
            <a:endParaRPr lang="en-GB" sz="1400" b="1" dirty="0">
              <a:solidFill>
                <a:srgbClr val="2887C4"/>
              </a:solidFill>
              <a:latin typeface="Source Sans 3" panose="020B03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1B18EB-6839-4132-B46B-39DE547D6E24}"/>
              </a:ext>
            </a:extLst>
          </p:cNvPr>
          <p:cNvSpPr txBox="1"/>
          <p:nvPr/>
        </p:nvSpPr>
        <p:spPr>
          <a:xfrm>
            <a:off x="7295899" y="5942493"/>
            <a:ext cx="23997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1</a:t>
            </a:r>
            <a:r>
              <a:rPr lang="en-GB" sz="1400" b="1" cap="small" baseline="30000" dirty="0">
                <a:solidFill>
                  <a:srgbClr val="2887C4"/>
                </a:solidFill>
                <a:latin typeface="Source Sans 3" panose="020B0303030403020204" pitchFamily="34" charset="0"/>
              </a:rPr>
              <a:t>º</a:t>
            </a:r>
            <a:r>
              <a:rPr lang="en-GB" sz="1400" b="1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 e 2º </a:t>
            </a:r>
          </a:p>
          <a:p>
            <a:pPr algn="ctr"/>
            <a:r>
              <a:rPr lang="en-GB" sz="1400" b="1" cap="small" dirty="0" err="1">
                <a:solidFill>
                  <a:srgbClr val="2887C4"/>
                </a:solidFill>
                <a:latin typeface="Source Sans 3" panose="020B0303030403020204" pitchFamily="34" charset="0"/>
              </a:rPr>
              <a:t>Programas</a:t>
            </a:r>
            <a:r>
              <a:rPr lang="en-GB" sz="1400" b="1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 de</a:t>
            </a:r>
          </a:p>
          <a:p>
            <a:pPr algn="ctr"/>
            <a:r>
              <a:rPr lang="en-GB" sz="1400" b="1" cap="small" dirty="0" err="1">
                <a:solidFill>
                  <a:srgbClr val="2887C4"/>
                </a:solidFill>
                <a:latin typeface="Source Sans 3" panose="020B0303030403020204" pitchFamily="34" charset="0"/>
              </a:rPr>
              <a:t>Certificação</a:t>
            </a:r>
            <a:endParaRPr lang="en-GB" sz="1400" b="1" dirty="0">
              <a:solidFill>
                <a:srgbClr val="2887C4"/>
              </a:solidFill>
              <a:latin typeface="Source Sans 3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1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27CBDD7-6A01-4B3F-B16A-F5030542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0822 h 6858000"/>
              <a:gd name="connsiteX1" fmla="*/ 643467 w 12192000"/>
              <a:gd name="connsiteY1" fmla="*/ 6217178 h 6858000"/>
              <a:gd name="connsiteX2" fmla="*/ 11548533 w 12192000"/>
              <a:gd name="connsiteY2" fmla="*/ 6217178 h 6858000"/>
              <a:gd name="connsiteX3" fmla="*/ 11548533 w 12192000"/>
              <a:gd name="connsiteY3" fmla="*/ 64082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0822"/>
                </a:moveTo>
                <a:lnTo>
                  <a:pt x="643467" y="6217178"/>
                </a:lnTo>
                <a:lnTo>
                  <a:pt x="11548533" y="6217178"/>
                </a:lnTo>
                <a:lnTo>
                  <a:pt x="11548533" y="6408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Imagem 12">
            <a:extLst>
              <a:ext uri="{FF2B5EF4-FFF2-40B4-BE49-F238E27FC236}">
                <a16:creationId xmlns:a16="http://schemas.microsoft.com/office/drawing/2014/main" id="{039BD846-4BD4-4077-A3B0-9B8B7F298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"/>
          <a:stretch/>
        </p:blipFill>
        <p:spPr>
          <a:xfrm>
            <a:off x="4499961" y="1078649"/>
            <a:ext cx="3476027" cy="48818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FE440E-FE56-4C48-81CE-806BFD4F428A}"/>
              </a:ext>
            </a:extLst>
          </p:cNvPr>
          <p:cNvSpPr/>
          <p:nvPr/>
        </p:nvSpPr>
        <p:spPr>
          <a:xfrm>
            <a:off x="8389413" y="1789915"/>
            <a:ext cx="3078083" cy="555170"/>
          </a:xfrm>
          <a:custGeom>
            <a:avLst/>
            <a:gdLst>
              <a:gd name="connsiteX0" fmla="*/ 0 w 3078083"/>
              <a:gd name="connsiteY0" fmla="*/ 0 h 555170"/>
              <a:gd name="connsiteX1" fmla="*/ 523274 w 3078083"/>
              <a:gd name="connsiteY1" fmla="*/ 0 h 555170"/>
              <a:gd name="connsiteX2" fmla="*/ 1046548 w 3078083"/>
              <a:gd name="connsiteY2" fmla="*/ 0 h 555170"/>
              <a:gd name="connsiteX3" fmla="*/ 1723726 w 3078083"/>
              <a:gd name="connsiteY3" fmla="*/ 0 h 555170"/>
              <a:gd name="connsiteX4" fmla="*/ 2400905 w 3078083"/>
              <a:gd name="connsiteY4" fmla="*/ 0 h 555170"/>
              <a:gd name="connsiteX5" fmla="*/ 3078083 w 3078083"/>
              <a:gd name="connsiteY5" fmla="*/ 0 h 555170"/>
              <a:gd name="connsiteX6" fmla="*/ 3078083 w 3078083"/>
              <a:gd name="connsiteY6" fmla="*/ 555170 h 555170"/>
              <a:gd name="connsiteX7" fmla="*/ 2524028 w 3078083"/>
              <a:gd name="connsiteY7" fmla="*/ 555170 h 555170"/>
              <a:gd name="connsiteX8" fmla="*/ 1939192 w 3078083"/>
              <a:gd name="connsiteY8" fmla="*/ 555170 h 555170"/>
              <a:gd name="connsiteX9" fmla="*/ 1354357 w 3078083"/>
              <a:gd name="connsiteY9" fmla="*/ 555170 h 555170"/>
              <a:gd name="connsiteX10" fmla="*/ 677178 w 3078083"/>
              <a:gd name="connsiteY10" fmla="*/ 555170 h 555170"/>
              <a:gd name="connsiteX11" fmla="*/ 0 w 3078083"/>
              <a:gd name="connsiteY11" fmla="*/ 555170 h 555170"/>
              <a:gd name="connsiteX12" fmla="*/ 0 w 3078083"/>
              <a:gd name="connsiteY12" fmla="*/ 0 h 5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083" h="555170" fill="none" extrusionOk="0">
                <a:moveTo>
                  <a:pt x="0" y="0"/>
                </a:moveTo>
                <a:cubicBezTo>
                  <a:pt x="121602" y="8932"/>
                  <a:pt x="339290" y="-24954"/>
                  <a:pt x="523274" y="0"/>
                </a:cubicBezTo>
                <a:cubicBezTo>
                  <a:pt x="707258" y="24954"/>
                  <a:pt x="826265" y="1526"/>
                  <a:pt x="1046548" y="0"/>
                </a:cubicBezTo>
                <a:cubicBezTo>
                  <a:pt x="1266831" y="-1526"/>
                  <a:pt x="1442715" y="-31900"/>
                  <a:pt x="1723726" y="0"/>
                </a:cubicBezTo>
                <a:cubicBezTo>
                  <a:pt x="2004737" y="31900"/>
                  <a:pt x="2160070" y="-19149"/>
                  <a:pt x="2400905" y="0"/>
                </a:cubicBezTo>
                <a:cubicBezTo>
                  <a:pt x="2641740" y="19149"/>
                  <a:pt x="2787889" y="20652"/>
                  <a:pt x="3078083" y="0"/>
                </a:cubicBezTo>
                <a:cubicBezTo>
                  <a:pt x="3073649" y="238327"/>
                  <a:pt x="3063156" y="399686"/>
                  <a:pt x="3078083" y="555170"/>
                </a:cubicBezTo>
                <a:cubicBezTo>
                  <a:pt x="2864873" y="542561"/>
                  <a:pt x="2663947" y="545035"/>
                  <a:pt x="2524028" y="555170"/>
                </a:cubicBezTo>
                <a:cubicBezTo>
                  <a:pt x="2384110" y="565305"/>
                  <a:pt x="2222886" y="539061"/>
                  <a:pt x="1939192" y="555170"/>
                </a:cubicBezTo>
                <a:cubicBezTo>
                  <a:pt x="1655498" y="571279"/>
                  <a:pt x="1558016" y="529130"/>
                  <a:pt x="1354357" y="555170"/>
                </a:cubicBezTo>
                <a:cubicBezTo>
                  <a:pt x="1150699" y="581210"/>
                  <a:pt x="858628" y="524253"/>
                  <a:pt x="677178" y="555170"/>
                </a:cubicBezTo>
                <a:cubicBezTo>
                  <a:pt x="495728" y="586087"/>
                  <a:pt x="249018" y="532744"/>
                  <a:pt x="0" y="555170"/>
                </a:cubicBezTo>
                <a:cubicBezTo>
                  <a:pt x="-7357" y="317816"/>
                  <a:pt x="-5533" y="235674"/>
                  <a:pt x="0" y="0"/>
                </a:cubicBezTo>
                <a:close/>
              </a:path>
              <a:path w="3078083" h="555170" stroke="0" extrusionOk="0">
                <a:moveTo>
                  <a:pt x="0" y="0"/>
                </a:moveTo>
                <a:cubicBezTo>
                  <a:pt x="268130" y="26573"/>
                  <a:pt x="316729" y="373"/>
                  <a:pt x="554055" y="0"/>
                </a:cubicBezTo>
                <a:cubicBezTo>
                  <a:pt x="791382" y="-373"/>
                  <a:pt x="887109" y="-7632"/>
                  <a:pt x="1200452" y="0"/>
                </a:cubicBezTo>
                <a:cubicBezTo>
                  <a:pt x="1513795" y="7632"/>
                  <a:pt x="1592736" y="29517"/>
                  <a:pt x="1877631" y="0"/>
                </a:cubicBezTo>
                <a:cubicBezTo>
                  <a:pt x="2162526" y="-29517"/>
                  <a:pt x="2306229" y="-13375"/>
                  <a:pt x="2524028" y="0"/>
                </a:cubicBezTo>
                <a:cubicBezTo>
                  <a:pt x="2741827" y="13375"/>
                  <a:pt x="2802197" y="12613"/>
                  <a:pt x="3078083" y="0"/>
                </a:cubicBezTo>
                <a:cubicBezTo>
                  <a:pt x="3084035" y="131701"/>
                  <a:pt x="3050395" y="392715"/>
                  <a:pt x="3078083" y="555170"/>
                </a:cubicBezTo>
                <a:cubicBezTo>
                  <a:pt x="2910675" y="549283"/>
                  <a:pt x="2766617" y="557866"/>
                  <a:pt x="2493247" y="555170"/>
                </a:cubicBezTo>
                <a:cubicBezTo>
                  <a:pt x="2219877" y="552474"/>
                  <a:pt x="2124078" y="548016"/>
                  <a:pt x="1877631" y="555170"/>
                </a:cubicBezTo>
                <a:cubicBezTo>
                  <a:pt x="1631184" y="562324"/>
                  <a:pt x="1511725" y="558105"/>
                  <a:pt x="1231233" y="555170"/>
                </a:cubicBezTo>
                <a:cubicBezTo>
                  <a:pt x="950741" y="552235"/>
                  <a:pt x="720848" y="581917"/>
                  <a:pt x="554055" y="555170"/>
                </a:cubicBezTo>
                <a:cubicBezTo>
                  <a:pt x="387262" y="528423"/>
                  <a:pt x="187437" y="568597"/>
                  <a:pt x="0" y="555170"/>
                </a:cubicBezTo>
                <a:cubicBezTo>
                  <a:pt x="-16133" y="379275"/>
                  <a:pt x="-17655" y="272385"/>
                  <a:pt x="0" y="0"/>
                </a:cubicBezTo>
                <a:close/>
              </a:path>
            </a:pathLst>
          </a:custGeom>
          <a:solidFill>
            <a:srgbClr val="45C3E5"/>
          </a:solidFill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cap="small" dirty="0">
                <a:solidFill>
                  <a:schemeClr val="bg1"/>
                </a:solidFill>
                <a:latin typeface="Source Sans 3" panose="020B0303030403020204" pitchFamily="34" charset="0"/>
              </a:rPr>
              <a:t>Organização de eventos internacionais e receção de delegações</a:t>
            </a:r>
            <a:endParaRPr lang="en-GB" sz="1400" cap="small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9E3E74-7661-456E-8B82-23C59098618E}"/>
              </a:ext>
            </a:extLst>
          </p:cNvPr>
          <p:cNvSpPr/>
          <p:nvPr/>
        </p:nvSpPr>
        <p:spPr>
          <a:xfrm>
            <a:off x="8389412" y="2345085"/>
            <a:ext cx="3078083" cy="555170"/>
          </a:xfrm>
          <a:custGeom>
            <a:avLst/>
            <a:gdLst>
              <a:gd name="connsiteX0" fmla="*/ 0 w 3078083"/>
              <a:gd name="connsiteY0" fmla="*/ 0 h 555170"/>
              <a:gd name="connsiteX1" fmla="*/ 554055 w 3078083"/>
              <a:gd name="connsiteY1" fmla="*/ 0 h 555170"/>
              <a:gd name="connsiteX2" fmla="*/ 1200452 w 3078083"/>
              <a:gd name="connsiteY2" fmla="*/ 0 h 555170"/>
              <a:gd name="connsiteX3" fmla="*/ 1877631 w 3078083"/>
              <a:gd name="connsiteY3" fmla="*/ 0 h 555170"/>
              <a:gd name="connsiteX4" fmla="*/ 2524028 w 3078083"/>
              <a:gd name="connsiteY4" fmla="*/ 0 h 555170"/>
              <a:gd name="connsiteX5" fmla="*/ 3078083 w 3078083"/>
              <a:gd name="connsiteY5" fmla="*/ 0 h 555170"/>
              <a:gd name="connsiteX6" fmla="*/ 3078083 w 3078083"/>
              <a:gd name="connsiteY6" fmla="*/ 555170 h 555170"/>
              <a:gd name="connsiteX7" fmla="*/ 2493247 w 3078083"/>
              <a:gd name="connsiteY7" fmla="*/ 555170 h 555170"/>
              <a:gd name="connsiteX8" fmla="*/ 1877631 w 3078083"/>
              <a:gd name="connsiteY8" fmla="*/ 555170 h 555170"/>
              <a:gd name="connsiteX9" fmla="*/ 1231233 w 3078083"/>
              <a:gd name="connsiteY9" fmla="*/ 555170 h 555170"/>
              <a:gd name="connsiteX10" fmla="*/ 554055 w 3078083"/>
              <a:gd name="connsiteY10" fmla="*/ 555170 h 555170"/>
              <a:gd name="connsiteX11" fmla="*/ 0 w 3078083"/>
              <a:gd name="connsiteY11" fmla="*/ 555170 h 555170"/>
              <a:gd name="connsiteX12" fmla="*/ 0 w 3078083"/>
              <a:gd name="connsiteY12" fmla="*/ 0 h 5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083" h="555170" extrusionOk="0">
                <a:moveTo>
                  <a:pt x="0" y="0"/>
                </a:moveTo>
                <a:cubicBezTo>
                  <a:pt x="268130" y="26573"/>
                  <a:pt x="316729" y="373"/>
                  <a:pt x="554055" y="0"/>
                </a:cubicBezTo>
                <a:cubicBezTo>
                  <a:pt x="791382" y="-373"/>
                  <a:pt x="887109" y="-7632"/>
                  <a:pt x="1200452" y="0"/>
                </a:cubicBezTo>
                <a:cubicBezTo>
                  <a:pt x="1513795" y="7632"/>
                  <a:pt x="1592736" y="29517"/>
                  <a:pt x="1877631" y="0"/>
                </a:cubicBezTo>
                <a:cubicBezTo>
                  <a:pt x="2162526" y="-29517"/>
                  <a:pt x="2306229" y="-13375"/>
                  <a:pt x="2524028" y="0"/>
                </a:cubicBezTo>
                <a:cubicBezTo>
                  <a:pt x="2741827" y="13375"/>
                  <a:pt x="2802197" y="12613"/>
                  <a:pt x="3078083" y="0"/>
                </a:cubicBezTo>
                <a:cubicBezTo>
                  <a:pt x="3084035" y="131701"/>
                  <a:pt x="3050395" y="392715"/>
                  <a:pt x="3078083" y="555170"/>
                </a:cubicBezTo>
                <a:cubicBezTo>
                  <a:pt x="2910675" y="549283"/>
                  <a:pt x="2766617" y="557866"/>
                  <a:pt x="2493247" y="555170"/>
                </a:cubicBezTo>
                <a:cubicBezTo>
                  <a:pt x="2219877" y="552474"/>
                  <a:pt x="2124078" y="548016"/>
                  <a:pt x="1877631" y="555170"/>
                </a:cubicBezTo>
                <a:cubicBezTo>
                  <a:pt x="1631184" y="562324"/>
                  <a:pt x="1511725" y="558105"/>
                  <a:pt x="1231233" y="555170"/>
                </a:cubicBezTo>
                <a:cubicBezTo>
                  <a:pt x="950741" y="552235"/>
                  <a:pt x="720848" y="581917"/>
                  <a:pt x="554055" y="555170"/>
                </a:cubicBezTo>
                <a:cubicBezTo>
                  <a:pt x="387262" y="528423"/>
                  <a:pt x="187437" y="568597"/>
                  <a:pt x="0" y="555170"/>
                </a:cubicBezTo>
                <a:cubicBezTo>
                  <a:pt x="-16133" y="379275"/>
                  <a:pt x="-17655" y="272385"/>
                  <a:pt x="0" y="0"/>
                </a:cubicBezTo>
                <a:close/>
              </a:path>
            </a:pathLst>
          </a:custGeom>
          <a:noFill/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small" dirty="0" err="1">
                <a:solidFill>
                  <a:srgbClr val="2887C4"/>
                </a:solidFill>
                <a:latin typeface="Source Sans 3" panose="020B0303030403020204" pitchFamily="34" charset="0"/>
              </a:rPr>
              <a:t>Candidaturas</a:t>
            </a:r>
            <a:r>
              <a:rPr lang="en-GB" sz="1400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 a </a:t>
            </a:r>
            <a:r>
              <a:rPr lang="en-GB" sz="1400" cap="small" dirty="0" err="1">
                <a:solidFill>
                  <a:srgbClr val="2887C4"/>
                </a:solidFill>
                <a:latin typeface="Source Sans 3" panose="020B0303030403020204" pitchFamily="34" charset="0"/>
              </a:rPr>
              <a:t>financiamento</a:t>
            </a:r>
            <a:r>
              <a:rPr lang="en-GB" sz="1400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 </a:t>
            </a:r>
            <a:r>
              <a:rPr lang="en-GB" sz="1400" cap="small" dirty="0" err="1">
                <a:solidFill>
                  <a:srgbClr val="2887C4"/>
                </a:solidFill>
                <a:latin typeface="Source Sans 3" panose="020B0303030403020204" pitchFamily="34" charset="0"/>
              </a:rPr>
              <a:t>internacional</a:t>
            </a:r>
            <a:r>
              <a:rPr lang="en-GB" sz="1400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 Erasmus+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94710-C52F-46CF-B428-116581AB795D}"/>
              </a:ext>
            </a:extLst>
          </p:cNvPr>
          <p:cNvSpPr/>
          <p:nvPr/>
        </p:nvSpPr>
        <p:spPr>
          <a:xfrm>
            <a:off x="8389412" y="2900255"/>
            <a:ext cx="3078083" cy="555170"/>
          </a:xfrm>
          <a:custGeom>
            <a:avLst/>
            <a:gdLst>
              <a:gd name="connsiteX0" fmla="*/ 0 w 3078083"/>
              <a:gd name="connsiteY0" fmla="*/ 0 h 555170"/>
              <a:gd name="connsiteX1" fmla="*/ 523274 w 3078083"/>
              <a:gd name="connsiteY1" fmla="*/ 0 h 555170"/>
              <a:gd name="connsiteX2" fmla="*/ 1046548 w 3078083"/>
              <a:gd name="connsiteY2" fmla="*/ 0 h 555170"/>
              <a:gd name="connsiteX3" fmla="*/ 1723726 w 3078083"/>
              <a:gd name="connsiteY3" fmla="*/ 0 h 555170"/>
              <a:gd name="connsiteX4" fmla="*/ 2400905 w 3078083"/>
              <a:gd name="connsiteY4" fmla="*/ 0 h 555170"/>
              <a:gd name="connsiteX5" fmla="*/ 3078083 w 3078083"/>
              <a:gd name="connsiteY5" fmla="*/ 0 h 555170"/>
              <a:gd name="connsiteX6" fmla="*/ 3078083 w 3078083"/>
              <a:gd name="connsiteY6" fmla="*/ 555170 h 555170"/>
              <a:gd name="connsiteX7" fmla="*/ 2524028 w 3078083"/>
              <a:gd name="connsiteY7" fmla="*/ 555170 h 555170"/>
              <a:gd name="connsiteX8" fmla="*/ 1939192 w 3078083"/>
              <a:gd name="connsiteY8" fmla="*/ 555170 h 555170"/>
              <a:gd name="connsiteX9" fmla="*/ 1354357 w 3078083"/>
              <a:gd name="connsiteY9" fmla="*/ 555170 h 555170"/>
              <a:gd name="connsiteX10" fmla="*/ 677178 w 3078083"/>
              <a:gd name="connsiteY10" fmla="*/ 555170 h 555170"/>
              <a:gd name="connsiteX11" fmla="*/ 0 w 3078083"/>
              <a:gd name="connsiteY11" fmla="*/ 555170 h 555170"/>
              <a:gd name="connsiteX12" fmla="*/ 0 w 3078083"/>
              <a:gd name="connsiteY12" fmla="*/ 0 h 5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083" h="555170" fill="none" extrusionOk="0">
                <a:moveTo>
                  <a:pt x="0" y="0"/>
                </a:moveTo>
                <a:cubicBezTo>
                  <a:pt x="121602" y="8932"/>
                  <a:pt x="339290" y="-24954"/>
                  <a:pt x="523274" y="0"/>
                </a:cubicBezTo>
                <a:cubicBezTo>
                  <a:pt x="707258" y="24954"/>
                  <a:pt x="826265" y="1526"/>
                  <a:pt x="1046548" y="0"/>
                </a:cubicBezTo>
                <a:cubicBezTo>
                  <a:pt x="1266831" y="-1526"/>
                  <a:pt x="1442715" y="-31900"/>
                  <a:pt x="1723726" y="0"/>
                </a:cubicBezTo>
                <a:cubicBezTo>
                  <a:pt x="2004737" y="31900"/>
                  <a:pt x="2160070" y="-19149"/>
                  <a:pt x="2400905" y="0"/>
                </a:cubicBezTo>
                <a:cubicBezTo>
                  <a:pt x="2641740" y="19149"/>
                  <a:pt x="2787889" y="20652"/>
                  <a:pt x="3078083" y="0"/>
                </a:cubicBezTo>
                <a:cubicBezTo>
                  <a:pt x="3073649" y="238327"/>
                  <a:pt x="3063156" y="399686"/>
                  <a:pt x="3078083" y="555170"/>
                </a:cubicBezTo>
                <a:cubicBezTo>
                  <a:pt x="2864873" y="542561"/>
                  <a:pt x="2663947" y="545035"/>
                  <a:pt x="2524028" y="555170"/>
                </a:cubicBezTo>
                <a:cubicBezTo>
                  <a:pt x="2384110" y="565305"/>
                  <a:pt x="2222886" y="539061"/>
                  <a:pt x="1939192" y="555170"/>
                </a:cubicBezTo>
                <a:cubicBezTo>
                  <a:pt x="1655498" y="571279"/>
                  <a:pt x="1558016" y="529130"/>
                  <a:pt x="1354357" y="555170"/>
                </a:cubicBezTo>
                <a:cubicBezTo>
                  <a:pt x="1150699" y="581210"/>
                  <a:pt x="858628" y="524253"/>
                  <a:pt x="677178" y="555170"/>
                </a:cubicBezTo>
                <a:cubicBezTo>
                  <a:pt x="495728" y="586087"/>
                  <a:pt x="249018" y="532744"/>
                  <a:pt x="0" y="555170"/>
                </a:cubicBezTo>
                <a:cubicBezTo>
                  <a:pt x="-7357" y="317816"/>
                  <a:pt x="-5533" y="235674"/>
                  <a:pt x="0" y="0"/>
                </a:cubicBezTo>
                <a:close/>
              </a:path>
              <a:path w="3078083" h="555170" stroke="0" extrusionOk="0">
                <a:moveTo>
                  <a:pt x="0" y="0"/>
                </a:moveTo>
                <a:cubicBezTo>
                  <a:pt x="268130" y="26573"/>
                  <a:pt x="316729" y="373"/>
                  <a:pt x="554055" y="0"/>
                </a:cubicBezTo>
                <a:cubicBezTo>
                  <a:pt x="791382" y="-373"/>
                  <a:pt x="887109" y="-7632"/>
                  <a:pt x="1200452" y="0"/>
                </a:cubicBezTo>
                <a:cubicBezTo>
                  <a:pt x="1513795" y="7632"/>
                  <a:pt x="1592736" y="29517"/>
                  <a:pt x="1877631" y="0"/>
                </a:cubicBezTo>
                <a:cubicBezTo>
                  <a:pt x="2162526" y="-29517"/>
                  <a:pt x="2306229" y="-13375"/>
                  <a:pt x="2524028" y="0"/>
                </a:cubicBezTo>
                <a:cubicBezTo>
                  <a:pt x="2741827" y="13375"/>
                  <a:pt x="2802197" y="12613"/>
                  <a:pt x="3078083" y="0"/>
                </a:cubicBezTo>
                <a:cubicBezTo>
                  <a:pt x="3084035" y="131701"/>
                  <a:pt x="3050395" y="392715"/>
                  <a:pt x="3078083" y="555170"/>
                </a:cubicBezTo>
                <a:cubicBezTo>
                  <a:pt x="2910675" y="549283"/>
                  <a:pt x="2766617" y="557866"/>
                  <a:pt x="2493247" y="555170"/>
                </a:cubicBezTo>
                <a:cubicBezTo>
                  <a:pt x="2219877" y="552474"/>
                  <a:pt x="2124078" y="548016"/>
                  <a:pt x="1877631" y="555170"/>
                </a:cubicBezTo>
                <a:cubicBezTo>
                  <a:pt x="1631184" y="562324"/>
                  <a:pt x="1511725" y="558105"/>
                  <a:pt x="1231233" y="555170"/>
                </a:cubicBezTo>
                <a:cubicBezTo>
                  <a:pt x="950741" y="552235"/>
                  <a:pt x="720848" y="581917"/>
                  <a:pt x="554055" y="555170"/>
                </a:cubicBezTo>
                <a:cubicBezTo>
                  <a:pt x="387262" y="528423"/>
                  <a:pt x="187437" y="568597"/>
                  <a:pt x="0" y="555170"/>
                </a:cubicBezTo>
                <a:cubicBezTo>
                  <a:pt x="-16133" y="379275"/>
                  <a:pt x="-17655" y="272385"/>
                  <a:pt x="0" y="0"/>
                </a:cubicBezTo>
                <a:close/>
              </a:path>
            </a:pathLst>
          </a:custGeom>
          <a:solidFill>
            <a:srgbClr val="45C3E5"/>
          </a:solidFill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cap="small" dirty="0">
                <a:solidFill>
                  <a:schemeClr val="bg1"/>
                </a:solidFill>
                <a:latin typeface="Source Sans 3" panose="020B0303030403020204" pitchFamily="34" charset="0"/>
              </a:rPr>
              <a:t>Acolher e integrar estudantes internacionais</a:t>
            </a:r>
            <a:endParaRPr lang="en-GB" sz="1400" cap="small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338BAA-1A58-482A-A624-05549673CAB2}"/>
              </a:ext>
            </a:extLst>
          </p:cNvPr>
          <p:cNvSpPr/>
          <p:nvPr/>
        </p:nvSpPr>
        <p:spPr>
          <a:xfrm>
            <a:off x="8389413" y="3455425"/>
            <a:ext cx="3078083" cy="555170"/>
          </a:xfrm>
          <a:custGeom>
            <a:avLst/>
            <a:gdLst>
              <a:gd name="connsiteX0" fmla="*/ 0 w 3078083"/>
              <a:gd name="connsiteY0" fmla="*/ 0 h 555170"/>
              <a:gd name="connsiteX1" fmla="*/ 554055 w 3078083"/>
              <a:gd name="connsiteY1" fmla="*/ 0 h 555170"/>
              <a:gd name="connsiteX2" fmla="*/ 1200452 w 3078083"/>
              <a:gd name="connsiteY2" fmla="*/ 0 h 555170"/>
              <a:gd name="connsiteX3" fmla="*/ 1877631 w 3078083"/>
              <a:gd name="connsiteY3" fmla="*/ 0 h 555170"/>
              <a:gd name="connsiteX4" fmla="*/ 2524028 w 3078083"/>
              <a:gd name="connsiteY4" fmla="*/ 0 h 555170"/>
              <a:gd name="connsiteX5" fmla="*/ 3078083 w 3078083"/>
              <a:gd name="connsiteY5" fmla="*/ 0 h 555170"/>
              <a:gd name="connsiteX6" fmla="*/ 3078083 w 3078083"/>
              <a:gd name="connsiteY6" fmla="*/ 555170 h 555170"/>
              <a:gd name="connsiteX7" fmla="*/ 2493247 w 3078083"/>
              <a:gd name="connsiteY7" fmla="*/ 555170 h 555170"/>
              <a:gd name="connsiteX8" fmla="*/ 1877631 w 3078083"/>
              <a:gd name="connsiteY8" fmla="*/ 555170 h 555170"/>
              <a:gd name="connsiteX9" fmla="*/ 1231233 w 3078083"/>
              <a:gd name="connsiteY9" fmla="*/ 555170 h 555170"/>
              <a:gd name="connsiteX10" fmla="*/ 554055 w 3078083"/>
              <a:gd name="connsiteY10" fmla="*/ 555170 h 555170"/>
              <a:gd name="connsiteX11" fmla="*/ 0 w 3078083"/>
              <a:gd name="connsiteY11" fmla="*/ 555170 h 555170"/>
              <a:gd name="connsiteX12" fmla="*/ 0 w 3078083"/>
              <a:gd name="connsiteY12" fmla="*/ 0 h 5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083" h="555170" extrusionOk="0">
                <a:moveTo>
                  <a:pt x="0" y="0"/>
                </a:moveTo>
                <a:cubicBezTo>
                  <a:pt x="268130" y="26573"/>
                  <a:pt x="316729" y="373"/>
                  <a:pt x="554055" y="0"/>
                </a:cubicBezTo>
                <a:cubicBezTo>
                  <a:pt x="791382" y="-373"/>
                  <a:pt x="887109" y="-7632"/>
                  <a:pt x="1200452" y="0"/>
                </a:cubicBezTo>
                <a:cubicBezTo>
                  <a:pt x="1513795" y="7632"/>
                  <a:pt x="1592736" y="29517"/>
                  <a:pt x="1877631" y="0"/>
                </a:cubicBezTo>
                <a:cubicBezTo>
                  <a:pt x="2162526" y="-29517"/>
                  <a:pt x="2306229" y="-13375"/>
                  <a:pt x="2524028" y="0"/>
                </a:cubicBezTo>
                <a:cubicBezTo>
                  <a:pt x="2741827" y="13375"/>
                  <a:pt x="2802197" y="12613"/>
                  <a:pt x="3078083" y="0"/>
                </a:cubicBezTo>
                <a:cubicBezTo>
                  <a:pt x="3084035" y="131701"/>
                  <a:pt x="3050395" y="392715"/>
                  <a:pt x="3078083" y="555170"/>
                </a:cubicBezTo>
                <a:cubicBezTo>
                  <a:pt x="2910675" y="549283"/>
                  <a:pt x="2766617" y="557866"/>
                  <a:pt x="2493247" y="555170"/>
                </a:cubicBezTo>
                <a:cubicBezTo>
                  <a:pt x="2219877" y="552474"/>
                  <a:pt x="2124078" y="548016"/>
                  <a:pt x="1877631" y="555170"/>
                </a:cubicBezTo>
                <a:cubicBezTo>
                  <a:pt x="1631184" y="562324"/>
                  <a:pt x="1511725" y="558105"/>
                  <a:pt x="1231233" y="555170"/>
                </a:cubicBezTo>
                <a:cubicBezTo>
                  <a:pt x="950741" y="552235"/>
                  <a:pt x="720848" y="581917"/>
                  <a:pt x="554055" y="555170"/>
                </a:cubicBezTo>
                <a:cubicBezTo>
                  <a:pt x="387262" y="528423"/>
                  <a:pt x="187437" y="568597"/>
                  <a:pt x="0" y="555170"/>
                </a:cubicBezTo>
                <a:cubicBezTo>
                  <a:pt x="-16133" y="379275"/>
                  <a:pt x="-17655" y="272385"/>
                  <a:pt x="0" y="0"/>
                </a:cubicBezTo>
                <a:close/>
              </a:path>
            </a:pathLst>
          </a:custGeom>
          <a:noFill/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small" dirty="0" err="1">
                <a:solidFill>
                  <a:srgbClr val="2887C4"/>
                </a:solidFill>
                <a:latin typeface="Source Sans 3" panose="020B0303030403020204" pitchFamily="34" charset="0"/>
              </a:rPr>
              <a:t>Representação</a:t>
            </a:r>
            <a:r>
              <a:rPr lang="en-GB" sz="1400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 </a:t>
            </a:r>
            <a:r>
              <a:rPr lang="en-GB" sz="1400" cap="small" dirty="0" err="1">
                <a:solidFill>
                  <a:srgbClr val="2887C4"/>
                </a:solidFill>
                <a:latin typeface="Source Sans 3" panose="020B0303030403020204" pitchFamily="34" charset="0"/>
              </a:rPr>
              <a:t>institucional</a:t>
            </a:r>
            <a:r>
              <a:rPr lang="en-GB" sz="1400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 no </a:t>
            </a:r>
            <a:r>
              <a:rPr lang="en-GB" sz="1400" cap="small" dirty="0" err="1">
                <a:solidFill>
                  <a:srgbClr val="2887C4"/>
                </a:solidFill>
                <a:latin typeface="Source Sans 3" panose="020B0303030403020204" pitchFamily="34" charset="0"/>
              </a:rPr>
              <a:t>estrangeiro</a:t>
            </a:r>
            <a:endParaRPr lang="en-GB" sz="1400" cap="small" dirty="0">
              <a:solidFill>
                <a:srgbClr val="2887C4"/>
              </a:solidFill>
              <a:latin typeface="Source Sans 3" panose="020B03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131B3B-1426-4115-9AE4-C5E6C890651F}"/>
              </a:ext>
            </a:extLst>
          </p:cNvPr>
          <p:cNvSpPr/>
          <p:nvPr/>
        </p:nvSpPr>
        <p:spPr>
          <a:xfrm>
            <a:off x="8389412" y="4010595"/>
            <a:ext cx="3078083" cy="555170"/>
          </a:xfrm>
          <a:custGeom>
            <a:avLst/>
            <a:gdLst>
              <a:gd name="connsiteX0" fmla="*/ 0 w 3078083"/>
              <a:gd name="connsiteY0" fmla="*/ 0 h 555170"/>
              <a:gd name="connsiteX1" fmla="*/ 523274 w 3078083"/>
              <a:gd name="connsiteY1" fmla="*/ 0 h 555170"/>
              <a:gd name="connsiteX2" fmla="*/ 1046548 w 3078083"/>
              <a:gd name="connsiteY2" fmla="*/ 0 h 555170"/>
              <a:gd name="connsiteX3" fmla="*/ 1723726 w 3078083"/>
              <a:gd name="connsiteY3" fmla="*/ 0 h 555170"/>
              <a:gd name="connsiteX4" fmla="*/ 2400905 w 3078083"/>
              <a:gd name="connsiteY4" fmla="*/ 0 h 555170"/>
              <a:gd name="connsiteX5" fmla="*/ 3078083 w 3078083"/>
              <a:gd name="connsiteY5" fmla="*/ 0 h 555170"/>
              <a:gd name="connsiteX6" fmla="*/ 3078083 w 3078083"/>
              <a:gd name="connsiteY6" fmla="*/ 555170 h 555170"/>
              <a:gd name="connsiteX7" fmla="*/ 2524028 w 3078083"/>
              <a:gd name="connsiteY7" fmla="*/ 555170 h 555170"/>
              <a:gd name="connsiteX8" fmla="*/ 1939192 w 3078083"/>
              <a:gd name="connsiteY8" fmla="*/ 555170 h 555170"/>
              <a:gd name="connsiteX9" fmla="*/ 1354357 w 3078083"/>
              <a:gd name="connsiteY9" fmla="*/ 555170 h 555170"/>
              <a:gd name="connsiteX10" fmla="*/ 677178 w 3078083"/>
              <a:gd name="connsiteY10" fmla="*/ 555170 h 555170"/>
              <a:gd name="connsiteX11" fmla="*/ 0 w 3078083"/>
              <a:gd name="connsiteY11" fmla="*/ 555170 h 555170"/>
              <a:gd name="connsiteX12" fmla="*/ 0 w 3078083"/>
              <a:gd name="connsiteY12" fmla="*/ 0 h 5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083" h="555170" fill="none" extrusionOk="0">
                <a:moveTo>
                  <a:pt x="0" y="0"/>
                </a:moveTo>
                <a:cubicBezTo>
                  <a:pt x="121602" y="8932"/>
                  <a:pt x="339290" y="-24954"/>
                  <a:pt x="523274" y="0"/>
                </a:cubicBezTo>
                <a:cubicBezTo>
                  <a:pt x="707258" y="24954"/>
                  <a:pt x="826265" y="1526"/>
                  <a:pt x="1046548" y="0"/>
                </a:cubicBezTo>
                <a:cubicBezTo>
                  <a:pt x="1266831" y="-1526"/>
                  <a:pt x="1442715" y="-31900"/>
                  <a:pt x="1723726" y="0"/>
                </a:cubicBezTo>
                <a:cubicBezTo>
                  <a:pt x="2004737" y="31900"/>
                  <a:pt x="2160070" y="-19149"/>
                  <a:pt x="2400905" y="0"/>
                </a:cubicBezTo>
                <a:cubicBezTo>
                  <a:pt x="2641740" y="19149"/>
                  <a:pt x="2787889" y="20652"/>
                  <a:pt x="3078083" y="0"/>
                </a:cubicBezTo>
                <a:cubicBezTo>
                  <a:pt x="3073649" y="238327"/>
                  <a:pt x="3063156" y="399686"/>
                  <a:pt x="3078083" y="555170"/>
                </a:cubicBezTo>
                <a:cubicBezTo>
                  <a:pt x="2864873" y="542561"/>
                  <a:pt x="2663947" y="545035"/>
                  <a:pt x="2524028" y="555170"/>
                </a:cubicBezTo>
                <a:cubicBezTo>
                  <a:pt x="2384110" y="565305"/>
                  <a:pt x="2222886" y="539061"/>
                  <a:pt x="1939192" y="555170"/>
                </a:cubicBezTo>
                <a:cubicBezTo>
                  <a:pt x="1655498" y="571279"/>
                  <a:pt x="1558016" y="529130"/>
                  <a:pt x="1354357" y="555170"/>
                </a:cubicBezTo>
                <a:cubicBezTo>
                  <a:pt x="1150699" y="581210"/>
                  <a:pt x="858628" y="524253"/>
                  <a:pt x="677178" y="555170"/>
                </a:cubicBezTo>
                <a:cubicBezTo>
                  <a:pt x="495728" y="586087"/>
                  <a:pt x="249018" y="532744"/>
                  <a:pt x="0" y="555170"/>
                </a:cubicBezTo>
                <a:cubicBezTo>
                  <a:pt x="-7357" y="317816"/>
                  <a:pt x="-5533" y="235674"/>
                  <a:pt x="0" y="0"/>
                </a:cubicBezTo>
                <a:close/>
              </a:path>
              <a:path w="3078083" h="555170" stroke="0" extrusionOk="0">
                <a:moveTo>
                  <a:pt x="0" y="0"/>
                </a:moveTo>
                <a:cubicBezTo>
                  <a:pt x="268130" y="26573"/>
                  <a:pt x="316729" y="373"/>
                  <a:pt x="554055" y="0"/>
                </a:cubicBezTo>
                <a:cubicBezTo>
                  <a:pt x="791382" y="-373"/>
                  <a:pt x="887109" y="-7632"/>
                  <a:pt x="1200452" y="0"/>
                </a:cubicBezTo>
                <a:cubicBezTo>
                  <a:pt x="1513795" y="7632"/>
                  <a:pt x="1592736" y="29517"/>
                  <a:pt x="1877631" y="0"/>
                </a:cubicBezTo>
                <a:cubicBezTo>
                  <a:pt x="2162526" y="-29517"/>
                  <a:pt x="2306229" y="-13375"/>
                  <a:pt x="2524028" y="0"/>
                </a:cubicBezTo>
                <a:cubicBezTo>
                  <a:pt x="2741827" y="13375"/>
                  <a:pt x="2802197" y="12613"/>
                  <a:pt x="3078083" y="0"/>
                </a:cubicBezTo>
                <a:cubicBezTo>
                  <a:pt x="3084035" y="131701"/>
                  <a:pt x="3050395" y="392715"/>
                  <a:pt x="3078083" y="555170"/>
                </a:cubicBezTo>
                <a:cubicBezTo>
                  <a:pt x="2910675" y="549283"/>
                  <a:pt x="2766617" y="557866"/>
                  <a:pt x="2493247" y="555170"/>
                </a:cubicBezTo>
                <a:cubicBezTo>
                  <a:pt x="2219877" y="552474"/>
                  <a:pt x="2124078" y="548016"/>
                  <a:pt x="1877631" y="555170"/>
                </a:cubicBezTo>
                <a:cubicBezTo>
                  <a:pt x="1631184" y="562324"/>
                  <a:pt x="1511725" y="558105"/>
                  <a:pt x="1231233" y="555170"/>
                </a:cubicBezTo>
                <a:cubicBezTo>
                  <a:pt x="950741" y="552235"/>
                  <a:pt x="720848" y="581917"/>
                  <a:pt x="554055" y="555170"/>
                </a:cubicBezTo>
                <a:cubicBezTo>
                  <a:pt x="387262" y="528423"/>
                  <a:pt x="187437" y="568597"/>
                  <a:pt x="0" y="555170"/>
                </a:cubicBezTo>
                <a:cubicBezTo>
                  <a:pt x="-16133" y="379275"/>
                  <a:pt x="-17655" y="272385"/>
                  <a:pt x="0" y="0"/>
                </a:cubicBezTo>
                <a:close/>
              </a:path>
            </a:pathLst>
          </a:custGeom>
          <a:solidFill>
            <a:srgbClr val="45C3E5"/>
          </a:solidFill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cap="small" dirty="0">
              <a:solidFill>
                <a:schemeClr val="bg1"/>
              </a:solidFill>
              <a:latin typeface="Source Sans 3" panose="020B0303030403020204" pitchFamily="34" charset="0"/>
            </a:endParaRPr>
          </a:p>
          <a:p>
            <a:pPr algn="ctr"/>
            <a:r>
              <a:rPr lang="en-GB" sz="1400" cap="small" dirty="0" err="1">
                <a:solidFill>
                  <a:schemeClr val="bg1"/>
                </a:solidFill>
                <a:latin typeface="Source Sans 3" panose="020B0303030403020204" pitchFamily="34" charset="0"/>
              </a:rPr>
              <a:t>Protocolos</a:t>
            </a:r>
            <a:r>
              <a:rPr lang="en-GB" sz="1400" cap="small" dirty="0">
                <a:solidFill>
                  <a:schemeClr val="bg1"/>
                </a:solidFill>
                <a:latin typeface="Source Sans 3" panose="020B0303030403020204" pitchFamily="34" charset="0"/>
              </a:rPr>
              <a:t> e </a:t>
            </a:r>
            <a:r>
              <a:rPr lang="en-GB" sz="1400" cap="small" dirty="0" err="1">
                <a:solidFill>
                  <a:schemeClr val="bg1"/>
                </a:solidFill>
                <a:latin typeface="Source Sans 3" panose="020B0303030403020204" pitchFamily="34" charset="0"/>
              </a:rPr>
              <a:t>parcerias</a:t>
            </a:r>
            <a:r>
              <a:rPr lang="en-GB" sz="1400" cap="small" dirty="0">
                <a:solidFill>
                  <a:schemeClr val="bg1"/>
                </a:solidFill>
                <a:latin typeface="Source Sans 3" panose="020B0303030403020204" pitchFamily="34" charset="0"/>
              </a:rPr>
              <a:t> </a:t>
            </a:r>
            <a:r>
              <a:rPr lang="en-GB" sz="1400" cap="small" dirty="0" err="1">
                <a:solidFill>
                  <a:schemeClr val="bg1"/>
                </a:solidFill>
                <a:latin typeface="Source Sans 3" panose="020B0303030403020204" pitchFamily="34" charset="0"/>
              </a:rPr>
              <a:t>internacionais</a:t>
            </a:r>
            <a:endParaRPr lang="en-GB" sz="1400" cap="small" dirty="0">
              <a:solidFill>
                <a:schemeClr val="bg1"/>
              </a:solidFill>
              <a:latin typeface="Source Sans 3" panose="020B0303030403020204" pitchFamily="34" charset="0"/>
            </a:endParaRPr>
          </a:p>
          <a:p>
            <a:pPr algn="ctr"/>
            <a:endParaRPr lang="en-GB" sz="1400" cap="small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5E1501-7C91-4CA6-99AD-5F51F9EC5FE9}"/>
              </a:ext>
            </a:extLst>
          </p:cNvPr>
          <p:cNvSpPr/>
          <p:nvPr/>
        </p:nvSpPr>
        <p:spPr>
          <a:xfrm>
            <a:off x="8389412" y="4565765"/>
            <a:ext cx="3078083" cy="555170"/>
          </a:xfrm>
          <a:custGeom>
            <a:avLst/>
            <a:gdLst>
              <a:gd name="connsiteX0" fmla="*/ 0 w 3078083"/>
              <a:gd name="connsiteY0" fmla="*/ 0 h 555170"/>
              <a:gd name="connsiteX1" fmla="*/ 554055 w 3078083"/>
              <a:gd name="connsiteY1" fmla="*/ 0 h 555170"/>
              <a:gd name="connsiteX2" fmla="*/ 1200452 w 3078083"/>
              <a:gd name="connsiteY2" fmla="*/ 0 h 555170"/>
              <a:gd name="connsiteX3" fmla="*/ 1877631 w 3078083"/>
              <a:gd name="connsiteY3" fmla="*/ 0 h 555170"/>
              <a:gd name="connsiteX4" fmla="*/ 2524028 w 3078083"/>
              <a:gd name="connsiteY4" fmla="*/ 0 h 555170"/>
              <a:gd name="connsiteX5" fmla="*/ 3078083 w 3078083"/>
              <a:gd name="connsiteY5" fmla="*/ 0 h 555170"/>
              <a:gd name="connsiteX6" fmla="*/ 3078083 w 3078083"/>
              <a:gd name="connsiteY6" fmla="*/ 555170 h 555170"/>
              <a:gd name="connsiteX7" fmla="*/ 2493247 w 3078083"/>
              <a:gd name="connsiteY7" fmla="*/ 555170 h 555170"/>
              <a:gd name="connsiteX8" fmla="*/ 1877631 w 3078083"/>
              <a:gd name="connsiteY8" fmla="*/ 555170 h 555170"/>
              <a:gd name="connsiteX9" fmla="*/ 1231233 w 3078083"/>
              <a:gd name="connsiteY9" fmla="*/ 555170 h 555170"/>
              <a:gd name="connsiteX10" fmla="*/ 554055 w 3078083"/>
              <a:gd name="connsiteY10" fmla="*/ 555170 h 555170"/>
              <a:gd name="connsiteX11" fmla="*/ 0 w 3078083"/>
              <a:gd name="connsiteY11" fmla="*/ 555170 h 555170"/>
              <a:gd name="connsiteX12" fmla="*/ 0 w 3078083"/>
              <a:gd name="connsiteY12" fmla="*/ 0 h 5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083" h="555170" extrusionOk="0">
                <a:moveTo>
                  <a:pt x="0" y="0"/>
                </a:moveTo>
                <a:cubicBezTo>
                  <a:pt x="268130" y="26573"/>
                  <a:pt x="316729" y="373"/>
                  <a:pt x="554055" y="0"/>
                </a:cubicBezTo>
                <a:cubicBezTo>
                  <a:pt x="791382" y="-373"/>
                  <a:pt x="887109" y="-7632"/>
                  <a:pt x="1200452" y="0"/>
                </a:cubicBezTo>
                <a:cubicBezTo>
                  <a:pt x="1513795" y="7632"/>
                  <a:pt x="1592736" y="29517"/>
                  <a:pt x="1877631" y="0"/>
                </a:cubicBezTo>
                <a:cubicBezTo>
                  <a:pt x="2162526" y="-29517"/>
                  <a:pt x="2306229" y="-13375"/>
                  <a:pt x="2524028" y="0"/>
                </a:cubicBezTo>
                <a:cubicBezTo>
                  <a:pt x="2741827" y="13375"/>
                  <a:pt x="2802197" y="12613"/>
                  <a:pt x="3078083" y="0"/>
                </a:cubicBezTo>
                <a:cubicBezTo>
                  <a:pt x="3084035" y="131701"/>
                  <a:pt x="3050395" y="392715"/>
                  <a:pt x="3078083" y="555170"/>
                </a:cubicBezTo>
                <a:cubicBezTo>
                  <a:pt x="2910675" y="549283"/>
                  <a:pt x="2766617" y="557866"/>
                  <a:pt x="2493247" y="555170"/>
                </a:cubicBezTo>
                <a:cubicBezTo>
                  <a:pt x="2219877" y="552474"/>
                  <a:pt x="2124078" y="548016"/>
                  <a:pt x="1877631" y="555170"/>
                </a:cubicBezTo>
                <a:cubicBezTo>
                  <a:pt x="1631184" y="562324"/>
                  <a:pt x="1511725" y="558105"/>
                  <a:pt x="1231233" y="555170"/>
                </a:cubicBezTo>
                <a:cubicBezTo>
                  <a:pt x="950741" y="552235"/>
                  <a:pt x="720848" y="581917"/>
                  <a:pt x="554055" y="555170"/>
                </a:cubicBezTo>
                <a:cubicBezTo>
                  <a:pt x="387262" y="528423"/>
                  <a:pt x="187437" y="568597"/>
                  <a:pt x="0" y="555170"/>
                </a:cubicBezTo>
                <a:cubicBezTo>
                  <a:pt x="-16133" y="379275"/>
                  <a:pt x="-17655" y="272385"/>
                  <a:pt x="0" y="0"/>
                </a:cubicBezTo>
                <a:close/>
              </a:path>
            </a:pathLst>
          </a:custGeom>
          <a:noFill/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242560103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cap="small" dirty="0">
                <a:solidFill>
                  <a:srgbClr val="2887C4"/>
                </a:solidFill>
                <a:latin typeface="Source Sans 3" panose="020B0303030403020204" pitchFamily="34" charset="0"/>
              </a:rPr>
              <a:t>Candidaturas Erasmus+ para mobilidade de pessoal</a:t>
            </a:r>
            <a:endParaRPr lang="en-GB" sz="1400" cap="small" dirty="0">
              <a:solidFill>
                <a:srgbClr val="2887C4"/>
              </a:solidFill>
              <a:latin typeface="Source Sans 3" panose="020B0303030403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21959A-43BA-44DF-AC51-75234D691C43}"/>
              </a:ext>
            </a:extLst>
          </p:cNvPr>
          <p:cNvSpPr/>
          <p:nvPr/>
        </p:nvSpPr>
        <p:spPr>
          <a:xfrm>
            <a:off x="720825" y="2131305"/>
            <a:ext cx="1698172" cy="1701800"/>
          </a:xfrm>
          <a:custGeom>
            <a:avLst/>
            <a:gdLst>
              <a:gd name="connsiteX0" fmla="*/ 0 w 1698172"/>
              <a:gd name="connsiteY0" fmla="*/ 850900 h 1701800"/>
              <a:gd name="connsiteX1" fmla="*/ 849086 w 1698172"/>
              <a:gd name="connsiteY1" fmla="*/ 0 h 1701800"/>
              <a:gd name="connsiteX2" fmla="*/ 1698172 w 1698172"/>
              <a:gd name="connsiteY2" fmla="*/ 850900 h 1701800"/>
              <a:gd name="connsiteX3" fmla="*/ 849086 w 1698172"/>
              <a:gd name="connsiteY3" fmla="*/ 1701800 h 1701800"/>
              <a:gd name="connsiteX4" fmla="*/ 0 w 1698172"/>
              <a:gd name="connsiteY4" fmla="*/ 8509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72" h="1701800" fill="none" extrusionOk="0">
                <a:moveTo>
                  <a:pt x="0" y="850900"/>
                </a:moveTo>
                <a:cubicBezTo>
                  <a:pt x="71174" y="440441"/>
                  <a:pt x="313856" y="-83135"/>
                  <a:pt x="849086" y="0"/>
                </a:cubicBezTo>
                <a:cubicBezTo>
                  <a:pt x="1219032" y="6216"/>
                  <a:pt x="1671109" y="490324"/>
                  <a:pt x="1698172" y="850900"/>
                </a:cubicBezTo>
                <a:cubicBezTo>
                  <a:pt x="1698438" y="1241690"/>
                  <a:pt x="1281503" y="1714298"/>
                  <a:pt x="849086" y="1701800"/>
                </a:cubicBezTo>
                <a:cubicBezTo>
                  <a:pt x="342278" y="1652800"/>
                  <a:pt x="35758" y="1300784"/>
                  <a:pt x="0" y="850900"/>
                </a:cubicBezTo>
                <a:close/>
              </a:path>
              <a:path w="1698172" h="1701800" stroke="0" extrusionOk="0">
                <a:moveTo>
                  <a:pt x="0" y="850900"/>
                </a:moveTo>
                <a:cubicBezTo>
                  <a:pt x="-49562" y="289568"/>
                  <a:pt x="411121" y="-13812"/>
                  <a:pt x="849086" y="0"/>
                </a:cubicBezTo>
                <a:cubicBezTo>
                  <a:pt x="1358134" y="85033"/>
                  <a:pt x="1636790" y="409580"/>
                  <a:pt x="1698172" y="850900"/>
                </a:cubicBezTo>
                <a:cubicBezTo>
                  <a:pt x="1676971" y="1302441"/>
                  <a:pt x="1420754" y="1663619"/>
                  <a:pt x="849086" y="1701800"/>
                </a:cubicBezTo>
                <a:cubicBezTo>
                  <a:pt x="313703" y="1632546"/>
                  <a:pt x="75636" y="1378153"/>
                  <a:pt x="0" y="850900"/>
                </a:cubicBezTo>
                <a:close/>
              </a:path>
            </a:pathLst>
          </a:custGeom>
          <a:solidFill>
            <a:srgbClr val="45C3E5"/>
          </a:solidFill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small" dirty="0">
                <a:latin typeface="Source Sans 3" panose="020B0303030403020204" pitchFamily="34" charset="0"/>
              </a:rPr>
              <a:t>6 – 7 </a:t>
            </a:r>
            <a:r>
              <a:rPr lang="en-GB" sz="1400" cap="small" dirty="0" err="1">
                <a:latin typeface="Source Sans 3" panose="020B0303030403020204" pitchFamily="34" charset="0"/>
              </a:rPr>
              <a:t>sessões</a:t>
            </a:r>
            <a:r>
              <a:rPr lang="en-GB" sz="1400" cap="small" dirty="0">
                <a:latin typeface="Source Sans 3" panose="020B0303030403020204" pitchFamily="34" charset="0"/>
              </a:rPr>
              <a:t> </a:t>
            </a:r>
            <a:r>
              <a:rPr lang="en-GB" sz="1400" cap="small" dirty="0" err="1">
                <a:latin typeface="Source Sans 3" panose="020B0303030403020204" pitchFamily="34" charset="0"/>
              </a:rPr>
              <a:t>anuais</a:t>
            </a:r>
            <a:endParaRPr lang="en-GB" sz="1400" cap="small" dirty="0">
              <a:latin typeface="Source Sans 3" panose="020B0303030403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90BA8A-1CC2-434E-A032-778D42170149}"/>
              </a:ext>
            </a:extLst>
          </p:cNvPr>
          <p:cNvSpPr/>
          <p:nvPr/>
        </p:nvSpPr>
        <p:spPr>
          <a:xfrm>
            <a:off x="2381766" y="3320359"/>
            <a:ext cx="1698172" cy="1701800"/>
          </a:xfrm>
          <a:custGeom>
            <a:avLst/>
            <a:gdLst>
              <a:gd name="connsiteX0" fmla="*/ 0 w 1698172"/>
              <a:gd name="connsiteY0" fmla="*/ 850900 h 1701800"/>
              <a:gd name="connsiteX1" fmla="*/ 849086 w 1698172"/>
              <a:gd name="connsiteY1" fmla="*/ 0 h 1701800"/>
              <a:gd name="connsiteX2" fmla="*/ 1698172 w 1698172"/>
              <a:gd name="connsiteY2" fmla="*/ 850900 h 1701800"/>
              <a:gd name="connsiteX3" fmla="*/ 849086 w 1698172"/>
              <a:gd name="connsiteY3" fmla="*/ 1701800 h 1701800"/>
              <a:gd name="connsiteX4" fmla="*/ 0 w 1698172"/>
              <a:gd name="connsiteY4" fmla="*/ 8509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72" h="1701800" fill="none" extrusionOk="0">
                <a:moveTo>
                  <a:pt x="0" y="850900"/>
                </a:moveTo>
                <a:cubicBezTo>
                  <a:pt x="71174" y="440441"/>
                  <a:pt x="313856" y="-83135"/>
                  <a:pt x="849086" y="0"/>
                </a:cubicBezTo>
                <a:cubicBezTo>
                  <a:pt x="1219032" y="6216"/>
                  <a:pt x="1671109" y="490324"/>
                  <a:pt x="1698172" y="850900"/>
                </a:cubicBezTo>
                <a:cubicBezTo>
                  <a:pt x="1698438" y="1241690"/>
                  <a:pt x="1281503" y="1714298"/>
                  <a:pt x="849086" y="1701800"/>
                </a:cubicBezTo>
                <a:cubicBezTo>
                  <a:pt x="342278" y="1652800"/>
                  <a:pt x="35758" y="1300784"/>
                  <a:pt x="0" y="850900"/>
                </a:cubicBezTo>
                <a:close/>
              </a:path>
              <a:path w="1698172" h="1701800" stroke="0" extrusionOk="0">
                <a:moveTo>
                  <a:pt x="0" y="850900"/>
                </a:moveTo>
                <a:cubicBezTo>
                  <a:pt x="-49562" y="289568"/>
                  <a:pt x="411121" y="-13812"/>
                  <a:pt x="849086" y="0"/>
                </a:cubicBezTo>
                <a:cubicBezTo>
                  <a:pt x="1358134" y="85033"/>
                  <a:pt x="1636790" y="409580"/>
                  <a:pt x="1698172" y="850900"/>
                </a:cubicBezTo>
                <a:cubicBezTo>
                  <a:pt x="1676971" y="1302441"/>
                  <a:pt x="1420754" y="1663619"/>
                  <a:pt x="849086" y="1701800"/>
                </a:cubicBezTo>
                <a:cubicBezTo>
                  <a:pt x="313703" y="1632546"/>
                  <a:pt x="75636" y="1378153"/>
                  <a:pt x="0" y="850900"/>
                </a:cubicBezTo>
                <a:close/>
              </a:path>
            </a:pathLst>
          </a:custGeom>
          <a:solidFill>
            <a:srgbClr val="45C3E5"/>
          </a:solidFill>
          <a:ln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cap="small" dirty="0" err="1">
                <a:latin typeface="Source Sans 3" panose="020B0303030403020204" pitchFamily="34" charset="0"/>
              </a:rPr>
              <a:t>média</a:t>
            </a:r>
            <a:r>
              <a:rPr lang="en-GB" sz="1400" cap="small" dirty="0">
                <a:latin typeface="Source Sans 3" panose="020B0303030403020204" pitchFamily="34" charset="0"/>
              </a:rPr>
              <a:t> </a:t>
            </a:r>
          </a:p>
          <a:p>
            <a:pPr algn="ctr"/>
            <a:r>
              <a:rPr lang="en-GB" sz="1400" cap="small" dirty="0">
                <a:latin typeface="Source Sans 3" panose="020B0303030403020204" pitchFamily="34" charset="0"/>
              </a:rPr>
              <a:t>14 Horas total</a:t>
            </a:r>
          </a:p>
          <a:p>
            <a:pPr algn="ctr"/>
            <a:r>
              <a:rPr lang="en-GB" sz="1400" cap="small" dirty="0" err="1">
                <a:latin typeface="Source Sans 3" panose="020B0303030403020204" pitchFamily="34" charset="0"/>
              </a:rPr>
              <a:t>formação</a:t>
            </a:r>
            <a:r>
              <a:rPr lang="en-GB" sz="1400" cap="small" dirty="0">
                <a:latin typeface="Source Sans 3" panose="020B0303030403020204" pitchFamily="34" charset="0"/>
              </a:rPr>
              <a:t> 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884ACE5-1F18-4B44-AD71-9DC36E65359D}"/>
              </a:ext>
            </a:extLst>
          </p:cNvPr>
          <p:cNvSpPr/>
          <p:nvPr/>
        </p:nvSpPr>
        <p:spPr>
          <a:xfrm>
            <a:off x="4310571" y="979553"/>
            <a:ext cx="124951" cy="5134644"/>
          </a:xfrm>
          <a:custGeom>
            <a:avLst/>
            <a:gdLst>
              <a:gd name="connsiteX0" fmla="*/ 124951 w 124951"/>
              <a:gd name="connsiteY0" fmla="*/ 5134644 h 5134644"/>
              <a:gd name="connsiteX1" fmla="*/ 62475 w 124951"/>
              <a:gd name="connsiteY1" fmla="*/ 5124232 h 5134644"/>
              <a:gd name="connsiteX2" fmla="*/ 62476 w 124951"/>
              <a:gd name="connsiteY2" fmla="*/ 2577734 h 5134644"/>
              <a:gd name="connsiteX3" fmla="*/ 0 w 124951"/>
              <a:gd name="connsiteY3" fmla="*/ 2567322 h 5134644"/>
              <a:gd name="connsiteX4" fmla="*/ 62476 w 124951"/>
              <a:gd name="connsiteY4" fmla="*/ 2556910 h 5134644"/>
              <a:gd name="connsiteX5" fmla="*/ 62476 w 124951"/>
              <a:gd name="connsiteY5" fmla="*/ 1869356 h 5134644"/>
              <a:gd name="connsiteX6" fmla="*/ 62476 w 124951"/>
              <a:gd name="connsiteY6" fmla="*/ 1232731 h 5134644"/>
              <a:gd name="connsiteX7" fmla="*/ 62476 w 124951"/>
              <a:gd name="connsiteY7" fmla="*/ 672501 h 5134644"/>
              <a:gd name="connsiteX8" fmla="*/ 62476 w 124951"/>
              <a:gd name="connsiteY8" fmla="*/ 10412 h 5134644"/>
              <a:gd name="connsiteX9" fmla="*/ 124952 w 124951"/>
              <a:gd name="connsiteY9" fmla="*/ 0 h 5134644"/>
              <a:gd name="connsiteX10" fmla="*/ 124951 w 124951"/>
              <a:gd name="connsiteY10" fmla="*/ 5134644 h 5134644"/>
              <a:gd name="connsiteX0" fmla="*/ 124951 w 124951"/>
              <a:gd name="connsiteY0" fmla="*/ 5134644 h 5134644"/>
              <a:gd name="connsiteX1" fmla="*/ 62475 w 124951"/>
              <a:gd name="connsiteY1" fmla="*/ 5124232 h 5134644"/>
              <a:gd name="connsiteX2" fmla="*/ 62476 w 124951"/>
              <a:gd name="connsiteY2" fmla="*/ 2577734 h 5134644"/>
              <a:gd name="connsiteX3" fmla="*/ 0 w 124951"/>
              <a:gd name="connsiteY3" fmla="*/ 2567322 h 5134644"/>
              <a:gd name="connsiteX4" fmla="*/ 62476 w 124951"/>
              <a:gd name="connsiteY4" fmla="*/ 2556910 h 5134644"/>
              <a:gd name="connsiteX5" fmla="*/ 62476 w 124951"/>
              <a:gd name="connsiteY5" fmla="*/ 1920286 h 5134644"/>
              <a:gd name="connsiteX6" fmla="*/ 62476 w 124951"/>
              <a:gd name="connsiteY6" fmla="*/ 1309126 h 5134644"/>
              <a:gd name="connsiteX7" fmla="*/ 62476 w 124951"/>
              <a:gd name="connsiteY7" fmla="*/ 621572 h 5134644"/>
              <a:gd name="connsiteX8" fmla="*/ 62476 w 124951"/>
              <a:gd name="connsiteY8" fmla="*/ 10412 h 5134644"/>
              <a:gd name="connsiteX9" fmla="*/ 124952 w 124951"/>
              <a:gd name="connsiteY9" fmla="*/ 0 h 513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951" h="5134644" stroke="0" extrusionOk="0">
                <a:moveTo>
                  <a:pt x="124951" y="5134644"/>
                </a:moveTo>
                <a:cubicBezTo>
                  <a:pt x="91044" y="5135081"/>
                  <a:pt x="63238" y="5129397"/>
                  <a:pt x="62475" y="5124232"/>
                </a:cubicBezTo>
                <a:cubicBezTo>
                  <a:pt x="54301" y="4397328"/>
                  <a:pt x="-9453" y="3227879"/>
                  <a:pt x="62476" y="2577734"/>
                </a:cubicBezTo>
                <a:cubicBezTo>
                  <a:pt x="65221" y="2568912"/>
                  <a:pt x="35978" y="2561508"/>
                  <a:pt x="0" y="2567322"/>
                </a:cubicBezTo>
                <a:cubicBezTo>
                  <a:pt x="34623" y="2567426"/>
                  <a:pt x="63469" y="2562852"/>
                  <a:pt x="62476" y="2556910"/>
                </a:cubicBezTo>
                <a:cubicBezTo>
                  <a:pt x="79359" y="2303384"/>
                  <a:pt x="29552" y="2082669"/>
                  <a:pt x="62476" y="1869356"/>
                </a:cubicBezTo>
                <a:cubicBezTo>
                  <a:pt x="95400" y="1656043"/>
                  <a:pt x="93592" y="1363485"/>
                  <a:pt x="62476" y="1232731"/>
                </a:cubicBezTo>
                <a:cubicBezTo>
                  <a:pt x="31360" y="1101978"/>
                  <a:pt x="81762" y="946217"/>
                  <a:pt x="62476" y="672501"/>
                </a:cubicBezTo>
                <a:cubicBezTo>
                  <a:pt x="43191" y="398785"/>
                  <a:pt x="42304" y="278687"/>
                  <a:pt x="62476" y="10412"/>
                </a:cubicBezTo>
                <a:cubicBezTo>
                  <a:pt x="59386" y="4306"/>
                  <a:pt x="85631" y="1582"/>
                  <a:pt x="124952" y="0"/>
                </a:cubicBezTo>
                <a:cubicBezTo>
                  <a:pt x="383462" y="1778562"/>
                  <a:pt x="53686" y="3203121"/>
                  <a:pt x="124951" y="5134644"/>
                </a:cubicBezTo>
                <a:close/>
              </a:path>
              <a:path w="124951" h="5134644" fill="none" extrusionOk="0">
                <a:moveTo>
                  <a:pt x="124951" y="5134644"/>
                </a:moveTo>
                <a:cubicBezTo>
                  <a:pt x="90411" y="5133495"/>
                  <a:pt x="61459" y="5130762"/>
                  <a:pt x="62475" y="5124232"/>
                </a:cubicBezTo>
                <a:cubicBezTo>
                  <a:pt x="35041" y="4147479"/>
                  <a:pt x="-44747" y="3407009"/>
                  <a:pt x="62476" y="2577734"/>
                </a:cubicBezTo>
                <a:cubicBezTo>
                  <a:pt x="64222" y="2573060"/>
                  <a:pt x="28439" y="2567891"/>
                  <a:pt x="0" y="2567322"/>
                </a:cubicBezTo>
                <a:cubicBezTo>
                  <a:pt x="35693" y="2567146"/>
                  <a:pt x="61189" y="2562623"/>
                  <a:pt x="62476" y="2556910"/>
                </a:cubicBezTo>
                <a:cubicBezTo>
                  <a:pt x="41106" y="2270603"/>
                  <a:pt x="75494" y="2138022"/>
                  <a:pt x="62476" y="1920286"/>
                </a:cubicBezTo>
                <a:cubicBezTo>
                  <a:pt x="49458" y="1702550"/>
                  <a:pt x="39305" y="1524457"/>
                  <a:pt x="62476" y="1309126"/>
                </a:cubicBezTo>
                <a:cubicBezTo>
                  <a:pt x="85647" y="1093795"/>
                  <a:pt x="33690" y="812207"/>
                  <a:pt x="62476" y="621572"/>
                </a:cubicBezTo>
                <a:cubicBezTo>
                  <a:pt x="91262" y="430937"/>
                  <a:pt x="41674" y="173022"/>
                  <a:pt x="62476" y="10412"/>
                </a:cubicBezTo>
                <a:cubicBezTo>
                  <a:pt x="60997" y="2272"/>
                  <a:pt x="90170" y="3474"/>
                  <a:pt x="124952" y="0"/>
                </a:cubicBezTo>
              </a:path>
              <a:path w="124951" h="5134644" fill="none" stroke="0" extrusionOk="0">
                <a:moveTo>
                  <a:pt x="124951" y="5134644"/>
                </a:moveTo>
                <a:cubicBezTo>
                  <a:pt x="90708" y="5134574"/>
                  <a:pt x="61656" y="5130377"/>
                  <a:pt x="62475" y="5124232"/>
                </a:cubicBezTo>
                <a:cubicBezTo>
                  <a:pt x="7441" y="4361656"/>
                  <a:pt x="10469" y="3407170"/>
                  <a:pt x="62476" y="2577734"/>
                </a:cubicBezTo>
                <a:cubicBezTo>
                  <a:pt x="64741" y="2578510"/>
                  <a:pt x="31154" y="2565733"/>
                  <a:pt x="0" y="2567322"/>
                </a:cubicBezTo>
                <a:cubicBezTo>
                  <a:pt x="35887" y="2567087"/>
                  <a:pt x="62868" y="2561907"/>
                  <a:pt x="62476" y="2556910"/>
                </a:cubicBezTo>
                <a:cubicBezTo>
                  <a:pt x="43548" y="2411373"/>
                  <a:pt x="83215" y="2125670"/>
                  <a:pt x="62476" y="1920286"/>
                </a:cubicBezTo>
                <a:cubicBezTo>
                  <a:pt x="41737" y="1714902"/>
                  <a:pt x="43018" y="1550547"/>
                  <a:pt x="62476" y="1283661"/>
                </a:cubicBezTo>
                <a:cubicBezTo>
                  <a:pt x="81934" y="1016776"/>
                  <a:pt x="81851" y="906705"/>
                  <a:pt x="62476" y="672501"/>
                </a:cubicBezTo>
                <a:cubicBezTo>
                  <a:pt x="43101" y="438297"/>
                  <a:pt x="64862" y="196612"/>
                  <a:pt x="62476" y="10412"/>
                </a:cubicBezTo>
                <a:cubicBezTo>
                  <a:pt x="64829" y="4252"/>
                  <a:pt x="92184" y="3809"/>
                  <a:pt x="124952" y="0"/>
                </a:cubicBezTo>
              </a:path>
            </a:pathLst>
          </a:custGeom>
          <a:ln w="19050"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1273787074">
                  <a:prstGeom prst="lef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F50294C-380E-4871-A431-746F65DCFB23}"/>
              </a:ext>
            </a:extLst>
          </p:cNvPr>
          <p:cNvSpPr/>
          <p:nvPr/>
        </p:nvSpPr>
        <p:spPr>
          <a:xfrm>
            <a:off x="7975988" y="979553"/>
            <a:ext cx="233140" cy="5080053"/>
          </a:xfrm>
          <a:ln w="19050">
            <a:solidFill>
              <a:srgbClr val="2887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6358D67B-A328-42F6-9701-FFD09527D5AA}"/>
              </a:ext>
            </a:extLst>
          </p:cNvPr>
          <p:cNvSpPr/>
          <p:nvPr/>
        </p:nvSpPr>
        <p:spPr>
          <a:xfrm rot="10800000">
            <a:off x="8021702" y="979553"/>
            <a:ext cx="124951" cy="5134644"/>
          </a:xfrm>
          <a:custGeom>
            <a:avLst/>
            <a:gdLst>
              <a:gd name="connsiteX0" fmla="*/ 124951 w 124951"/>
              <a:gd name="connsiteY0" fmla="*/ 5134644 h 5134644"/>
              <a:gd name="connsiteX1" fmla="*/ 62475 w 124951"/>
              <a:gd name="connsiteY1" fmla="*/ 5124232 h 5134644"/>
              <a:gd name="connsiteX2" fmla="*/ 62476 w 124951"/>
              <a:gd name="connsiteY2" fmla="*/ 2577734 h 5134644"/>
              <a:gd name="connsiteX3" fmla="*/ 0 w 124951"/>
              <a:gd name="connsiteY3" fmla="*/ 2567322 h 5134644"/>
              <a:gd name="connsiteX4" fmla="*/ 62476 w 124951"/>
              <a:gd name="connsiteY4" fmla="*/ 2556910 h 5134644"/>
              <a:gd name="connsiteX5" fmla="*/ 62476 w 124951"/>
              <a:gd name="connsiteY5" fmla="*/ 1869356 h 5134644"/>
              <a:gd name="connsiteX6" fmla="*/ 62476 w 124951"/>
              <a:gd name="connsiteY6" fmla="*/ 1232731 h 5134644"/>
              <a:gd name="connsiteX7" fmla="*/ 62476 w 124951"/>
              <a:gd name="connsiteY7" fmla="*/ 672501 h 5134644"/>
              <a:gd name="connsiteX8" fmla="*/ 62476 w 124951"/>
              <a:gd name="connsiteY8" fmla="*/ 10412 h 5134644"/>
              <a:gd name="connsiteX9" fmla="*/ 124952 w 124951"/>
              <a:gd name="connsiteY9" fmla="*/ 0 h 5134644"/>
              <a:gd name="connsiteX10" fmla="*/ 124951 w 124951"/>
              <a:gd name="connsiteY10" fmla="*/ 5134644 h 5134644"/>
              <a:gd name="connsiteX0" fmla="*/ 124951 w 124951"/>
              <a:gd name="connsiteY0" fmla="*/ 5134644 h 5134644"/>
              <a:gd name="connsiteX1" fmla="*/ 62475 w 124951"/>
              <a:gd name="connsiteY1" fmla="*/ 5124232 h 5134644"/>
              <a:gd name="connsiteX2" fmla="*/ 62476 w 124951"/>
              <a:gd name="connsiteY2" fmla="*/ 2577734 h 5134644"/>
              <a:gd name="connsiteX3" fmla="*/ 0 w 124951"/>
              <a:gd name="connsiteY3" fmla="*/ 2567322 h 5134644"/>
              <a:gd name="connsiteX4" fmla="*/ 62476 w 124951"/>
              <a:gd name="connsiteY4" fmla="*/ 2556910 h 5134644"/>
              <a:gd name="connsiteX5" fmla="*/ 62476 w 124951"/>
              <a:gd name="connsiteY5" fmla="*/ 1920286 h 5134644"/>
              <a:gd name="connsiteX6" fmla="*/ 62476 w 124951"/>
              <a:gd name="connsiteY6" fmla="*/ 1309126 h 5134644"/>
              <a:gd name="connsiteX7" fmla="*/ 62476 w 124951"/>
              <a:gd name="connsiteY7" fmla="*/ 621572 h 5134644"/>
              <a:gd name="connsiteX8" fmla="*/ 62476 w 124951"/>
              <a:gd name="connsiteY8" fmla="*/ 10412 h 5134644"/>
              <a:gd name="connsiteX9" fmla="*/ 124952 w 124951"/>
              <a:gd name="connsiteY9" fmla="*/ 0 h 513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951" h="5134644" stroke="0" extrusionOk="0">
                <a:moveTo>
                  <a:pt x="124951" y="5134644"/>
                </a:moveTo>
                <a:cubicBezTo>
                  <a:pt x="91044" y="5135081"/>
                  <a:pt x="63238" y="5129397"/>
                  <a:pt x="62475" y="5124232"/>
                </a:cubicBezTo>
                <a:cubicBezTo>
                  <a:pt x="54301" y="4397328"/>
                  <a:pt x="-9453" y="3227879"/>
                  <a:pt x="62476" y="2577734"/>
                </a:cubicBezTo>
                <a:cubicBezTo>
                  <a:pt x="65221" y="2568912"/>
                  <a:pt x="35978" y="2561508"/>
                  <a:pt x="0" y="2567322"/>
                </a:cubicBezTo>
                <a:cubicBezTo>
                  <a:pt x="34623" y="2567426"/>
                  <a:pt x="63469" y="2562852"/>
                  <a:pt x="62476" y="2556910"/>
                </a:cubicBezTo>
                <a:cubicBezTo>
                  <a:pt x="79359" y="2303384"/>
                  <a:pt x="29552" y="2082669"/>
                  <a:pt x="62476" y="1869356"/>
                </a:cubicBezTo>
                <a:cubicBezTo>
                  <a:pt x="95400" y="1656043"/>
                  <a:pt x="93592" y="1363485"/>
                  <a:pt x="62476" y="1232731"/>
                </a:cubicBezTo>
                <a:cubicBezTo>
                  <a:pt x="31360" y="1101978"/>
                  <a:pt x="81762" y="946217"/>
                  <a:pt x="62476" y="672501"/>
                </a:cubicBezTo>
                <a:cubicBezTo>
                  <a:pt x="43191" y="398785"/>
                  <a:pt x="42304" y="278687"/>
                  <a:pt x="62476" y="10412"/>
                </a:cubicBezTo>
                <a:cubicBezTo>
                  <a:pt x="59386" y="4306"/>
                  <a:pt x="85631" y="1582"/>
                  <a:pt x="124952" y="0"/>
                </a:cubicBezTo>
                <a:cubicBezTo>
                  <a:pt x="383462" y="1778562"/>
                  <a:pt x="53686" y="3203121"/>
                  <a:pt x="124951" y="5134644"/>
                </a:cubicBezTo>
                <a:close/>
              </a:path>
              <a:path w="124951" h="5134644" fill="none" extrusionOk="0">
                <a:moveTo>
                  <a:pt x="124951" y="5134644"/>
                </a:moveTo>
                <a:cubicBezTo>
                  <a:pt x="90411" y="5133495"/>
                  <a:pt x="61459" y="5130762"/>
                  <a:pt x="62475" y="5124232"/>
                </a:cubicBezTo>
                <a:cubicBezTo>
                  <a:pt x="35041" y="4147479"/>
                  <a:pt x="-44747" y="3407009"/>
                  <a:pt x="62476" y="2577734"/>
                </a:cubicBezTo>
                <a:cubicBezTo>
                  <a:pt x="64222" y="2573060"/>
                  <a:pt x="28439" y="2567891"/>
                  <a:pt x="0" y="2567322"/>
                </a:cubicBezTo>
                <a:cubicBezTo>
                  <a:pt x="35693" y="2567146"/>
                  <a:pt x="61189" y="2562623"/>
                  <a:pt x="62476" y="2556910"/>
                </a:cubicBezTo>
                <a:cubicBezTo>
                  <a:pt x="41106" y="2270603"/>
                  <a:pt x="75494" y="2138022"/>
                  <a:pt x="62476" y="1920286"/>
                </a:cubicBezTo>
                <a:cubicBezTo>
                  <a:pt x="49458" y="1702550"/>
                  <a:pt x="39305" y="1524457"/>
                  <a:pt x="62476" y="1309126"/>
                </a:cubicBezTo>
                <a:cubicBezTo>
                  <a:pt x="85647" y="1093795"/>
                  <a:pt x="33690" y="812207"/>
                  <a:pt x="62476" y="621572"/>
                </a:cubicBezTo>
                <a:cubicBezTo>
                  <a:pt x="91262" y="430937"/>
                  <a:pt x="41674" y="173022"/>
                  <a:pt x="62476" y="10412"/>
                </a:cubicBezTo>
                <a:cubicBezTo>
                  <a:pt x="60997" y="2272"/>
                  <a:pt x="90170" y="3474"/>
                  <a:pt x="124952" y="0"/>
                </a:cubicBezTo>
              </a:path>
              <a:path w="124951" h="5134644" fill="none" stroke="0" extrusionOk="0">
                <a:moveTo>
                  <a:pt x="124951" y="5134644"/>
                </a:moveTo>
                <a:cubicBezTo>
                  <a:pt x="90708" y="5134574"/>
                  <a:pt x="61656" y="5130377"/>
                  <a:pt x="62475" y="5124232"/>
                </a:cubicBezTo>
                <a:cubicBezTo>
                  <a:pt x="7441" y="4361656"/>
                  <a:pt x="10469" y="3407170"/>
                  <a:pt x="62476" y="2577734"/>
                </a:cubicBezTo>
                <a:cubicBezTo>
                  <a:pt x="64741" y="2578510"/>
                  <a:pt x="31154" y="2565733"/>
                  <a:pt x="0" y="2567322"/>
                </a:cubicBezTo>
                <a:cubicBezTo>
                  <a:pt x="35887" y="2567087"/>
                  <a:pt x="62868" y="2561907"/>
                  <a:pt x="62476" y="2556910"/>
                </a:cubicBezTo>
                <a:cubicBezTo>
                  <a:pt x="43548" y="2411373"/>
                  <a:pt x="83215" y="2125670"/>
                  <a:pt x="62476" y="1920286"/>
                </a:cubicBezTo>
                <a:cubicBezTo>
                  <a:pt x="41737" y="1714902"/>
                  <a:pt x="43018" y="1550547"/>
                  <a:pt x="62476" y="1283661"/>
                </a:cubicBezTo>
                <a:cubicBezTo>
                  <a:pt x="81934" y="1016776"/>
                  <a:pt x="81851" y="906705"/>
                  <a:pt x="62476" y="672501"/>
                </a:cubicBezTo>
                <a:cubicBezTo>
                  <a:pt x="43101" y="438297"/>
                  <a:pt x="64862" y="196612"/>
                  <a:pt x="62476" y="10412"/>
                </a:cubicBezTo>
                <a:cubicBezTo>
                  <a:pt x="64829" y="4252"/>
                  <a:pt x="92184" y="3809"/>
                  <a:pt x="124952" y="0"/>
                </a:cubicBezTo>
              </a:path>
            </a:pathLst>
          </a:custGeom>
          <a:ln w="19050">
            <a:solidFill>
              <a:srgbClr val="2887C4"/>
            </a:solidFill>
            <a:extLst>
              <a:ext uri="{C807C97D-BFC1-408E-A445-0C87EB9F89A2}">
                <ask:lineSketchStyleProps xmlns:ask="http://schemas.microsoft.com/office/drawing/2018/sketchyshapes" sd="1273787074">
                  <a:prstGeom prst="lef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8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88DF-AE8E-4056-96C3-6A61EEF9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1" y="317814"/>
            <a:ext cx="10268712" cy="1700784"/>
          </a:xfrm>
        </p:spPr>
        <p:txBody>
          <a:bodyPr>
            <a:normAutofit fontScale="90000"/>
          </a:bodyPr>
          <a:lstStyle/>
          <a:p>
            <a:r>
              <a:rPr lang="en-GB" sz="6600" dirty="0" err="1">
                <a:latin typeface="Source Sans 3" panose="020B0303030403020204" pitchFamily="34" charset="0"/>
              </a:rPr>
              <a:t>Requisitos</a:t>
            </a:r>
            <a:r>
              <a:rPr lang="en-GB" sz="6600" dirty="0">
                <a:latin typeface="Source Sans 3" panose="020B0303030403020204" pitchFamily="34" charset="0"/>
              </a:rPr>
              <a:t> para a </a:t>
            </a:r>
            <a:r>
              <a:rPr lang="en-GB" sz="6600" dirty="0" err="1">
                <a:latin typeface="Source Sans 3" panose="020B0303030403020204" pitchFamily="34" charset="0"/>
              </a:rPr>
              <a:t>certificação</a:t>
            </a:r>
            <a:endParaRPr lang="en-GB" dirty="0">
              <a:latin typeface="Source Sans 3" panose="020B0303030403020204" pitchFamily="34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1E44660-CA56-485C-90B9-FB2264758353}"/>
              </a:ext>
            </a:extLst>
          </p:cNvPr>
          <p:cNvSpPr/>
          <p:nvPr/>
        </p:nvSpPr>
        <p:spPr>
          <a:xfrm>
            <a:off x="1046903" y="3786499"/>
            <a:ext cx="2729389" cy="341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6"/>
              </a:lnSpc>
              <a:buNone/>
            </a:pPr>
            <a:r>
              <a:rPr lang="en-US" sz="2149" b="1" dirty="0" err="1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Participantes</a:t>
            </a:r>
            <a:endParaRPr lang="en-US" sz="2149" dirty="0">
              <a:latin typeface="Source Sans 3" panose="020B0303030403020204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7B1E69A-977E-4628-9CF9-E1892C6E48AD}"/>
              </a:ext>
            </a:extLst>
          </p:cNvPr>
          <p:cNvSpPr/>
          <p:nvPr/>
        </p:nvSpPr>
        <p:spPr>
          <a:xfrm>
            <a:off x="821715" y="4258581"/>
            <a:ext cx="3202781" cy="1397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1"/>
              </a:lnSpc>
              <a:buNone/>
            </a:pP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Público-alvo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: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toda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a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comunidade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 TA’s,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Docentes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e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Investigadores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do IST</a:t>
            </a:r>
            <a:endParaRPr lang="en-US" sz="1719" dirty="0">
              <a:latin typeface="Source Sans 3" panose="020B0303030403020204" pitchFamily="34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9B51244B-51A6-4E4F-93E6-8F23146437E1}"/>
              </a:ext>
            </a:extLst>
          </p:cNvPr>
          <p:cNvSpPr/>
          <p:nvPr/>
        </p:nvSpPr>
        <p:spPr>
          <a:xfrm>
            <a:off x="4365439" y="3786499"/>
            <a:ext cx="2729389" cy="341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6"/>
              </a:lnSpc>
              <a:buNone/>
            </a:pPr>
            <a:r>
              <a:rPr lang="en-US" sz="2149" b="1" dirty="0" err="1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</a:rPr>
              <a:t>Participação</a:t>
            </a:r>
            <a:r>
              <a:rPr lang="en-US" sz="2149" b="1" dirty="0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</a:rPr>
              <a:t> </a:t>
            </a:r>
            <a:r>
              <a:rPr lang="en-US" sz="2149" b="1" dirty="0" err="1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</a:rPr>
              <a:t>Anual</a:t>
            </a:r>
            <a:endParaRPr lang="en-US" sz="2149" dirty="0">
              <a:latin typeface="Source Sans 3" panose="020B0303030403020204" pitchFamily="34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872C6A16-0E59-46F2-83FD-9BE04699D569}"/>
              </a:ext>
            </a:extLst>
          </p:cNvPr>
          <p:cNvSpPr/>
          <p:nvPr/>
        </p:nvSpPr>
        <p:spPr>
          <a:xfrm>
            <a:off x="4365439" y="4258581"/>
            <a:ext cx="3202781" cy="1397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1"/>
              </a:lnSpc>
              <a:buNone/>
            </a:pP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Frequência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de:</a:t>
            </a:r>
          </a:p>
          <a:p>
            <a:pPr marL="285750" indent="-285750" algn="l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3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formações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do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Programa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; </a:t>
            </a:r>
            <a:r>
              <a:rPr lang="en-US" sz="1719" i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OU</a:t>
            </a:r>
          </a:p>
          <a:p>
            <a:pPr marL="285750" indent="-285750" algn="l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2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formações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do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Programa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e 1 Formação de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língua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inglesa</a:t>
            </a:r>
            <a:endParaRPr lang="en-US" sz="1719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0249AB89-D9BD-4A58-9254-13216B6B3A0C}"/>
              </a:ext>
            </a:extLst>
          </p:cNvPr>
          <p:cNvSpPr/>
          <p:nvPr/>
        </p:nvSpPr>
        <p:spPr>
          <a:xfrm>
            <a:off x="8004704" y="3786499"/>
            <a:ext cx="2729389" cy="341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6"/>
              </a:lnSpc>
              <a:buNone/>
            </a:pPr>
            <a:r>
              <a:rPr lang="en-US" sz="2149" b="1" dirty="0" err="1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Experiência</a:t>
            </a:r>
            <a:r>
              <a:rPr lang="en-US" sz="2149" b="1" dirty="0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 </a:t>
            </a:r>
            <a:r>
              <a:rPr lang="en-US" sz="2149" b="1" dirty="0" err="1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Internacional</a:t>
            </a:r>
            <a:endParaRPr lang="en-US" sz="2149" dirty="0">
              <a:latin typeface="Source Sans 3" panose="020B0303030403020204" pitchFamily="34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83AA3808-85D3-4645-A64B-4878760B9A9D}"/>
              </a:ext>
            </a:extLst>
          </p:cNvPr>
          <p:cNvSpPr/>
          <p:nvPr/>
        </p:nvSpPr>
        <p:spPr>
          <a:xfrm>
            <a:off x="7778845" y="4258581"/>
            <a:ext cx="4272128" cy="1397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1"/>
              </a:lnSpc>
              <a:buNone/>
            </a:pP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Participação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numa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experiência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internacional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:</a:t>
            </a:r>
          </a:p>
          <a:p>
            <a:pPr marL="285750" indent="-285750" algn="l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Mobilidade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Erasmus+ STT/STA;</a:t>
            </a:r>
          </a:p>
          <a:p>
            <a:pPr marL="285750" indent="-285750" algn="l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Acolher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parceiros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para job shadowing; </a:t>
            </a:r>
          </a:p>
          <a:p>
            <a:pPr marL="285750" indent="-285750" algn="l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International Staff Week; </a:t>
            </a:r>
          </a:p>
          <a:p>
            <a:pPr marL="285750" indent="-285750" algn="l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Candidaturas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internacionais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ou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participação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19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em</a:t>
            </a:r>
            <a:r>
              <a:rPr lang="en-US" sz="1719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Redes</a:t>
            </a:r>
            <a:endParaRPr lang="en-US" sz="1719" dirty="0">
              <a:latin typeface="Source Sans 3" panose="020B0303030403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45C04D0-1310-46F3-BD1A-AB52F019C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919424"/>
              </p:ext>
            </p:extLst>
          </p:nvPr>
        </p:nvGraphicFramePr>
        <p:xfrm>
          <a:off x="602674" y="2456598"/>
          <a:ext cx="10983604" cy="1098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m 15" descr="Uma imagem com vestuário, pessoa, Cara humana, sorrir&#10;&#10;Descrição gerada automaticamente">
            <a:extLst>
              <a:ext uri="{FF2B5EF4-FFF2-40B4-BE49-F238E27FC236}">
                <a16:creationId xmlns:a16="http://schemas.microsoft.com/office/drawing/2014/main" id="{112916DA-F457-41EF-8191-D1C68CD8B4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7981" y="694225"/>
            <a:ext cx="1426748" cy="883692"/>
          </a:xfrm>
          <a:prstGeom prst="rect">
            <a:avLst/>
          </a:prstGeom>
        </p:spPr>
      </p:pic>
      <p:pic>
        <p:nvPicPr>
          <p:cNvPr id="14" name="Imagem 16" descr="Uma imagem com vestuário, pessoa, Cara humana, sorrir&#10;&#10;Descrição gerada automaticamente">
            <a:extLst>
              <a:ext uri="{FF2B5EF4-FFF2-40B4-BE49-F238E27FC236}">
                <a16:creationId xmlns:a16="http://schemas.microsoft.com/office/drawing/2014/main" id="{E18947D9-2364-4962-B644-54099CA244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5863" y="702655"/>
            <a:ext cx="1565412" cy="879566"/>
          </a:xfrm>
          <a:prstGeom prst="rect">
            <a:avLst/>
          </a:prstGeom>
        </p:spPr>
      </p:pic>
      <p:pic>
        <p:nvPicPr>
          <p:cNvPr id="15" name="Imagem 17" descr="Uma imagem com vestuário, pessoa, Cara humana, sorrir&#10;&#10;Descrição gerada automaticamente">
            <a:extLst>
              <a:ext uri="{FF2B5EF4-FFF2-40B4-BE49-F238E27FC236}">
                <a16:creationId xmlns:a16="http://schemas.microsoft.com/office/drawing/2014/main" id="{0FBF66F8-026E-4E62-B5A8-384229DB25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0786" y="702655"/>
            <a:ext cx="1426389" cy="8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88DF-AE8E-4056-96C3-6A61EEF9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err="1">
                <a:latin typeface="Source Sans 3" panose="020B0303030403020204" pitchFamily="34" charset="0"/>
              </a:rPr>
              <a:t>Envolver</a:t>
            </a:r>
            <a:r>
              <a:rPr lang="en-GB" sz="6600" dirty="0">
                <a:latin typeface="Source Sans 3" panose="020B0303030403020204" pitchFamily="34" charset="0"/>
              </a:rPr>
              <a:t> a </a:t>
            </a:r>
            <a:r>
              <a:rPr lang="en-GB" sz="6600" dirty="0" err="1">
                <a:latin typeface="Source Sans 3" panose="020B0303030403020204" pitchFamily="34" charset="0"/>
              </a:rPr>
              <a:t>comunidade</a:t>
            </a:r>
            <a:endParaRPr lang="en-GB" dirty="0">
              <a:latin typeface="Source Sans 3" panose="020B0303030403020204" pitchFamily="34" charset="0"/>
            </a:endParaRPr>
          </a:p>
        </p:txBody>
      </p:sp>
      <p:sp>
        <p:nvSpPr>
          <p:cNvPr id="17" name="Shape 3">
            <a:extLst>
              <a:ext uri="{FF2B5EF4-FFF2-40B4-BE49-F238E27FC236}">
                <a16:creationId xmlns:a16="http://schemas.microsoft.com/office/drawing/2014/main" id="{5A946EE8-9F84-4A14-911B-9E3AC2731AD9}"/>
              </a:ext>
            </a:extLst>
          </p:cNvPr>
          <p:cNvSpPr/>
          <p:nvPr/>
        </p:nvSpPr>
        <p:spPr>
          <a:xfrm>
            <a:off x="509744" y="2859032"/>
            <a:ext cx="56632" cy="3176660"/>
          </a:xfrm>
          <a:prstGeom prst="roundRect">
            <a:avLst>
              <a:gd name="adj" fmla="val 225151"/>
            </a:avLst>
          </a:prstGeom>
          <a:solidFill>
            <a:srgbClr val="35AAD7"/>
          </a:solidFill>
          <a:ln>
            <a:solidFill>
              <a:srgbClr val="35AAD7"/>
            </a:solidFill>
          </a:ln>
        </p:spPr>
        <p:txBody>
          <a:bodyPr/>
          <a:lstStyle/>
          <a:p>
            <a:endParaRPr lang="pt-PT">
              <a:latin typeface="Source Sans 3" panose="020B0303030403020204" pitchFamily="34" charset="0"/>
            </a:endParaRPr>
          </a:p>
        </p:txBody>
      </p:sp>
      <p:sp>
        <p:nvSpPr>
          <p:cNvPr id="18" name="Shape 4">
            <a:extLst>
              <a:ext uri="{FF2B5EF4-FFF2-40B4-BE49-F238E27FC236}">
                <a16:creationId xmlns:a16="http://schemas.microsoft.com/office/drawing/2014/main" id="{BA68F12D-D9C8-44BE-BCAE-C74514AE8E34}"/>
              </a:ext>
            </a:extLst>
          </p:cNvPr>
          <p:cNvSpPr/>
          <p:nvPr/>
        </p:nvSpPr>
        <p:spPr>
          <a:xfrm>
            <a:off x="755777" y="2985111"/>
            <a:ext cx="684055" cy="30547"/>
          </a:xfrm>
          <a:prstGeom prst="roundRect">
            <a:avLst>
              <a:gd name="adj" fmla="val 225151"/>
            </a:avLst>
          </a:prstGeom>
          <a:solidFill>
            <a:srgbClr val="35AAD7"/>
          </a:solidFill>
          <a:ln>
            <a:solidFill>
              <a:srgbClr val="35AAD7"/>
            </a:solidFill>
          </a:ln>
        </p:spPr>
        <p:txBody>
          <a:bodyPr/>
          <a:lstStyle/>
          <a:p>
            <a:endParaRPr lang="pt-PT">
              <a:latin typeface="Source Sans 3" panose="020B0303030403020204" pitchFamily="34" charset="0"/>
            </a:endParaRPr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6D248005-18A3-494B-82CA-D7BEAE3C8A21}"/>
              </a:ext>
            </a:extLst>
          </p:cNvPr>
          <p:cNvSpPr/>
          <p:nvPr/>
        </p:nvSpPr>
        <p:spPr>
          <a:xfrm>
            <a:off x="317834" y="2827755"/>
            <a:ext cx="439801" cy="343880"/>
          </a:xfrm>
          <a:prstGeom prst="roundRect">
            <a:avLst>
              <a:gd name="adj" fmla="val 20000"/>
            </a:avLst>
          </a:prstGeom>
          <a:solidFill>
            <a:srgbClr val="35AAD7"/>
          </a:solidFill>
          <a:ln w="7620">
            <a:solidFill>
              <a:srgbClr val="35AAD7"/>
            </a:solidFill>
            <a:prstDash val="solid"/>
          </a:ln>
        </p:spPr>
        <p:txBody>
          <a:bodyPr/>
          <a:lstStyle/>
          <a:p>
            <a:pPr algn="ctr">
              <a:spcAft>
                <a:spcPts val="600"/>
              </a:spcAft>
            </a:pPr>
            <a:endParaRPr lang="pt-PT" b="1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20" name="Shape 9">
            <a:extLst>
              <a:ext uri="{FF2B5EF4-FFF2-40B4-BE49-F238E27FC236}">
                <a16:creationId xmlns:a16="http://schemas.microsoft.com/office/drawing/2014/main" id="{56ACAC3C-E1B3-4D37-83D7-360BDC69E775}"/>
              </a:ext>
            </a:extLst>
          </p:cNvPr>
          <p:cNvSpPr/>
          <p:nvPr/>
        </p:nvSpPr>
        <p:spPr>
          <a:xfrm>
            <a:off x="755777" y="4481299"/>
            <a:ext cx="684055" cy="30547"/>
          </a:xfrm>
          <a:prstGeom prst="roundRect">
            <a:avLst>
              <a:gd name="adj" fmla="val 225151"/>
            </a:avLst>
          </a:prstGeom>
          <a:solidFill>
            <a:srgbClr val="35AAD7"/>
          </a:solidFill>
          <a:ln>
            <a:solidFill>
              <a:srgbClr val="35AAD7"/>
            </a:solidFill>
          </a:ln>
        </p:spPr>
        <p:txBody>
          <a:bodyPr/>
          <a:lstStyle/>
          <a:p>
            <a:endParaRPr lang="pt-PT">
              <a:latin typeface="Source Sans 3" panose="020B0303030403020204" pitchFamily="34" charset="0"/>
            </a:endParaRPr>
          </a:p>
        </p:txBody>
      </p:sp>
      <p:sp>
        <p:nvSpPr>
          <p:cNvPr id="21" name="Shape 10">
            <a:extLst>
              <a:ext uri="{FF2B5EF4-FFF2-40B4-BE49-F238E27FC236}">
                <a16:creationId xmlns:a16="http://schemas.microsoft.com/office/drawing/2014/main" id="{CE69E114-6F74-4493-ABE2-3DEE4B7FE240}"/>
              </a:ext>
            </a:extLst>
          </p:cNvPr>
          <p:cNvSpPr/>
          <p:nvPr/>
        </p:nvSpPr>
        <p:spPr>
          <a:xfrm>
            <a:off x="315976" y="4311025"/>
            <a:ext cx="439801" cy="343880"/>
          </a:xfrm>
          <a:prstGeom prst="roundRect">
            <a:avLst>
              <a:gd name="adj" fmla="val 20000"/>
            </a:avLst>
          </a:prstGeom>
          <a:solidFill>
            <a:srgbClr val="35AAD7"/>
          </a:solidFill>
          <a:ln w="7620">
            <a:solidFill>
              <a:srgbClr val="35AAD7"/>
            </a:solidFill>
            <a:prstDash val="solid"/>
          </a:ln>
        </p:spPr>
        <p:txBody>
          <a:bodyPr/>
          <a:lstStyle/>
          <a:p>
            <a:pPr algn="ctr"/>
            <a:endParaRPr lang="pt-PT" b="1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22" name="Shape 14">
            <a:extLst>
              <a:ext uri="{FF2B5EF4-FFF2-40B4-BE49-F238E27FC236}">
                <a16:creationId xmlns:a16="http://schemas.microsoft.com/office/drawing/2014/main" id="{59553592-E6CC-4C7D-A7E1-0EBA7BF7E319}"/>
              </a:ext>
            </a:extLst>
          </p:cNvPr>
          <p:cNvSpPr/>
          <p:nvPr/>
        </p:nvSpPr>
        <p:spPr>
          <a:xfrm>
            <a:off x="755777" y="5957014"/>
            <a:ext cx="684055" cy="30547"/>
          </a:xfrm>
          <a:prstGeom prst="roundRect">
            <a:avLst>
              <a:gd name="adj" fmla="val 225151"/>
            </a:avLst>
          </a:prstGeom>
          <a:solidFill>
            <a:srgbClr val="35AAD7"/>
          </a:solidFill>
          <a:ln>
            <a:solidFill>
              <a:srgbClr val="35AAD7"/>
            </a:solidFill>
          </a:ln>
        </p:spPr>
        <p:txBody>
          <a:bodyPr/>
          <a:lstStyle/>
          <a:p>
            <a:endParaRPr lang="pt-PT">
              <a:latin typeface="Source Sans 3" panose="020B0303030403020204" pitchFamily="34" charset="0"/>
            </a:endParaRPr>
          </a:p>
        </p:txBody>
      </p:sp>
      <p:sp>
        <p:nvSpPr>
          <p:cNvPr id="23" name="Shape 15">
            <a:extLst>
              <a:ext uri="{FF2B5EF4-FFF2-40B4-BE49-F238E27FC236}">
                <a16:creationId xmlns:a16="http://schemas.microsoft.com/office/drawing/2014/main" id="{ACA6DAF7-D569-4C6D-ABBD-A1690A8A56BD}"/>
              </a:ext>
            </a:extLst>
          </p:cNvPr>
          <p:cNvSpPr/>
          <p:nvPr/>
        </p:nvSpPr>
        <p:spPr>
          <a:xfrm>
            <a:off x="315976" y="5813995"/>
            <a:ext cx="439801" cy="343880"/>
          </a:xfrm>
          <a:prstGeom prst="roundRect">
            <a:avLst>
              <a:gd name="adj" fmla="val 20000"/>
            </a:avLst>
          </a:prstGeom>
          <a:solidFill>
            <a:srgbClr val="35AAD7"/>
          </a:solidFill>
          <a:ln w="7620">
            <a:solidFill>
              <a:srgbClr val="35AAD7"/>
            </a:solidFill>
            <a:prstDash val="solid"/>
          </a:ln>
        </p:spPr>
        <p:txBody>
          <a:bodyPr/>
          <a:lstStyle/>
          <a:p>
            <a:pPr algn="ctr"/>
            <a:endParaRPr lang="pt-PT" b="1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24" name="Text 7">
            <a:extLst>
              <a:ext uri="{FF2B5EF4-FFF2-40B4-BE49-F238E27FC236}">
                <a16:creationId xmlns:a16="http://schemas.microsoft.com/office/drawing/2014/main" id="{42BD69D8-FA15-44F0-B2FF-0958A7AF0D9F}"/>
              </a:ext>
            </a:extLst>
          </p:cNvPr>
          <p:cNvSpPr/>
          <p:nvPr/>
        </p:nvSpPr>
        <p:spPr>
          <a:xfrm>
            <a:off x="755777" y="259816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Seminars</a:t>
            </a:r>
            <a:endParaRPr lang="en-US" sz="2187" dirty="0">
              <a:latin typeface="Source Sans 3" panose="020B0303030403020204" pitchFamily="34" charset="0"/>
            </a:endParaRPr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6FE450B5-BDCC-4F39-B450-BFBAE9A04E5E}"/>
              </a:ext>
            </a:extLst>
          </p:cNvPr>
          <p:cNvSpPr/>
          <p:nvPr/>
        </p:nvSpPr>
        <p:spPr>
          <a:xfrm>
            <a:off x="1439832" y="3044367"/>
            <a:ext cx="579347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Sessões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interativas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que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abordam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diferentes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aspetos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da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internacionalização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,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desde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oportunidade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mobilidade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até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à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consciência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cultural.</a:t>
            </a:r>
            <a:endParaRPr lang="en-US" sz="1750" dirty="0">
              <a:latin typeface="Source Sans 3" panose="020B0303030403020204" pitchFamily="34" charset="0"/>
            </a:endParaRPr>
          </a:p>
        </p:txBody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B34EF53A-6130-4DBD-A16D-580B1AA62793}"/>
              </a:ext>
            </a:extLst>
          </p:cNvPr>
          <p:cNvSpPr/>
          <p:nvPr/>
        </p:nvSpPr>
        <p:spPr>
          <a:xfrm>
            <a:off x="755777" y="41272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7" b="1" dirty="0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</a:rPr>
              <a:t>Workshops</a:t>
            </a:r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7BBB8E2D-A924-467E-B2D6-E734578E1282}"/>
              </a:ext>
            </a:extLst>
          </p:cNvPr>
          <p:cNvSpPr/>
          <p:nvPr/>
        </p:nvSpPr>
        <p:spPr>
          <a:xfrm>
            <a:off x="1439832" y="4579801"/>
            <a:ext cx="552734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Atividades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 </a:t>
            </a:r>
            <a:r>
              <a:rPr lang="en-US" sz="175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práticas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 </a:t>
            </a:r>
            <a:r>
              <a:rPr lang="en-US" sz="175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exercícios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 de </a:t>
            </a:r>
            <a:r>
              <a:rPr lang="en-US" sz="175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desenvolvimento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 de </a:t>
            </a:r>
            <a:r>
              <a:rPr lang="en-US" sz="175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competências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de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internacionalização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  <a:endParaRPr lang="en-US" sz="1750" dirty="0">
              <a:latin typeface="Source Sans 3" panose="020B0303030403020204" pitchFamily="34" charset="0"/>
            </a:endParaRPr>
          </a:p>
        </p:txBody>
      </p:sp>
      <p:sp>
        <p:nvSpPr>
          <p:cNvPr id="28" name="Text 17">
            <a:extLst>
              <a:ext uri="{FF2B5EF4-FFF2-40B4-BE49-F238E27FC236}">
                <a16:creationId xmlns:a16="http://schemas.microsoft.com/office/drawing/2014/main" id="{685A5124-68BA-4B02-9696-F669B3C42295}"/>
              </a:ext>
            </a:extLst>
          </p:cNvPr>
          <p:cNvSpPr/>
          <p:nvPr/>
        </p:nvSpPr>
        <p:spPr>
          <a:xfrm>
            <a:off x="771246" y="5589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</a:rPr>
              <a:t>Webinars</a:t>
            </a:r>
          </a:p>
        </p:txBody>
      </p:sp>
      <p:sp>
        <p:nvSpPr>
          <p:cNvPr id="29" name="Text 18">
            <a:extLst>
              <a:ext uri="{FF2B5EF4-FFF2-40B4-BE49-F238E27FC236}">
                <a16:creationId xmlns:a16="http://schemas.microsoft.com/office/drawing/2014/main" id="{4FA2344B-8949-4711-BADE-7C63D955453E}"/>
              </a:ext>
            </a:extLst>
          </p:cNvPr>
          <p:cNvSpPr/>
          <p:nvPr/>
        </p:nvSpPr>
        <p:spPr>
          <a:xfrm>
            <a:off x="1323981" y="6003783"/>
            <a:ext cx="608156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Apresentações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 on-line 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apresentação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 de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práticas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emergentes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 e 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boas </a:t>
            </a:r>
            <a:r>
              <a:rPr lang="en-US" sz="175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práticas</a:t>
            </a:r>
            <a:r>
              <a:rPr lang="en-US" sz="175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de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internacionalização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  <a:endParaRPr lang="en-US" sz="1750" dirty="0">
              <a:latin typeface="Source Sans 3" panose="020B0303030403020204" pitchFamily="34" charset="0"/>
            </a:endParaRPr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8E3E7DA7-6BAF-43AD-8AFA-CEA8E784756D}"/>
              </a:ext>
            </a:extLst>
          </p:cNvPr>
          <p:cNvSpPr/>
          <p:nvPr/>
        </p:nvSpPr>
        <p:spPr>
          <a:xfrm>
            <a:off x="353422" y="2763993"/>
            <a:ext cx="361949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chemeClr val="bg1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24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FF278A76-0E01-4683-ACA7-FB2218955B73}"/>
              </a:ext>
            </a:extLst>
          </p:cNvPr>
          <p:cNvSpPr/>
          <p:nvPr/>
        </p:nvSpPr>
        <p:spPr>
          <a:xfrm>
            <a:off x="353421" y="4262707"/>
            <a:ext cx="361949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chemeClr val="bg1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24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80D9328A-DB4B-4C5F-8032-FC8D5A0E4C45}"/>
              </a:ext>
            </a:extLst>
          </p:cNvPr>
          <p:cNvSpPr/>
          <p:nvPr/>
        </p:nvSpPr>
        <p:spPr>
          <a:xfrm>
            <a:off x="353420" y="5726722"/>
            <a:ext cx="361949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chemeClr val="bg1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24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478A1F-C1B1-4F7D-A4C6-09238F36E5D0}"/>
              </a:ext>
            </a:extLst>
          </p:cNvPr>
          <p:cNvGrpSpPr/>
          <p:nvPr/>
        </p:nvGrpSpPr>
        <p:grpSpPr>
          <a:xfrm rot="10800000">
            <a:off x="6763762" y="2816238"/>
            <a:ext cx="1123856" cy="3330120"/>
            <a:chOff x="11129368" y="3096161"/>
            <a:chExt cx="1123856" cy="3330120"/>
          </a:xfrm>
        </p:grpSpPr>
        <p:sp>
          <p:nvSpPr>
            <p:cNvPr id="33" name="Shape 3">
              <a:extLst>
                <a:ext uri="{FF2B5EF4-FFF2-40B4-BE49-F238E27FC236}">
                  <a16:creationId xmlns:a16="http://schemas.microsoft.com/office/drawing/2014/main" id="{9C598A8C-34BC-4EEA-BD83-F37A85A204E3}"/>
                </a:ext>
              </a:extLst>
            </p:cNvPr>
            <p:cNvSpPr/>
            <p:nvPr/>
          </p:nvSpPr>
          <p:spPr>
            <a:xfrm>
              <a:off x="11323136" y="3127438"/>
              <a:ext cx="56632" cy="3176660"/>
            </a:xfrm>
            <a:prstGeom prst="roundRect">
              <a:avLst>
                <a:gd name="adj" fmla="val 225151"/>
              </a:avLst>
            </a:prstGeom>
            <a:solidFill>
              <a:srgbClr val="35AAD7"/>
            </a:solidFill>
            <a:ln>
              <a:solidFill>
                <a:srgbClr val="35AAD7"/>
              </a:solidFill>
            </a:ln>
          </p:spPr>
          <p:txBody>
            <a:bodyPr/>
            <a:lstStyle/>
            <a:p>
              <a:endParaRPr lang="pt-PT">
                <a:latin typeface="Source Sans 3" panose="020B0303030403020204" pitchFamily="34" charset="0"/>
              </a:endParaRPr>
            </a:p>
          </p:txBody>
        </p:sp>
        <p:sp>
          <p:nvSpPr>
            <p:cNvPr id="34" name="Shape 4">
              <a:extLst>
                <a:ext uri="{FF2B5EF4-FFF2-40B4-BE49-F238E27FC236}">
                  <a16:creationId xmlns:a16="http://schemas.microsoft.com/office/drawing/2014/main" id="{64BD2371-1B6D-47B0-82CC-A4BFA41DE710}"/>
                </a:ext>
              </a:extLst>
            </p:cNvPr>
            <p:cNvSpPr/>
            <p:nvPr/>
          </p:nvSpPr>
          <p:spPr>
            <a:xfrm>
              <a:off x="11569169" y="3253517"/>
              <a:ext cx="684055" cy="30547"/>
            </a:xfrm>
            <a:prstGeom prst="roundRect">
              <a:avLst>
                <a:gd name="adj" fmla="val 225151"/>
              </a:avLst>
            </a:prstGeom>
            <a:solidFill>
              <a:srgbClr val="35AAD7"/>
            </a:solidFill>
            <a:ln>
              <a:solidFill>
                <a:srgbClr val="35AAD7"/>
              </a:solidFill>
            </a:ln>
          </p:spPr>
          <p:txBody>
            <a:bodyPr/>
            <a:lstStyle/>
            <a:p>
              <a:endParaRPr lang="pt-PT">
                <a:latin typeface="Source Sans 3" panose="020B0303030403020204" pitchFamily="34" charset="0"/>
              </a:endParaRPr>
            </a:p>
          </p:txBody>
        </p:sp>
        <p:sp>
          <p:nvSpPr>
            <p:cNvPr id="35" name="Shape 5">
              <a:extLst>
                <a:ext uri="{FF2B5EF4-FFF2-40B4-BE49-F238E27FC236}">
                  <a16:creationId xmlns:a16="http://schemas.microsoft.com/office/drawing/2014/main" id="{415476F2-03BD-4BB2-89E3-BE555158D78D}"/>
                </a:ext>
              </a:extLst>
            </p:cNvPr>
            <p:cNvSpPr/>
            <p:nvPr/>
          </p:nvSpPr>
          <p:spPr>
            <a:xfrm>
              <a:off x="11131226" y="3096161"/>
              <a:ext cx="439801" cy="343880"/>
            </a:xfrm>
            <a:prstGeom prst="roundRect">
              <a:avLst>
                <a:gd name="adj" fmla="val 20000"/>
              </a:avLst>
            </a:prstGeom>
            <a:solidFill>
              <a:srgbClr val="35AAD7"/>
            </a:solidFill>
            <a:ln w="7620">
              <a:solidFill>
                <a:srgbClr val="35AAD7"/>
              </a:solidFill>
              <a:prstDash val="solid"/>
            </a:ln>
          </p:spPr>
          <p:txBody>
            <a:bodyPr/>
            <a:lstStyle/>
            <a:p>
              <a:pPr algn="ctr">
                <a:spcAft>
                  <a:spcPts val="600"/>
                </a:spcAft>
              </a:pPr>
              <a:endParaRPr lang="pt-PT" b="1" dirty="0">
                <a:solidFill>
                  <a:schemeClr val="bg1"/>
                </a:solidFill>
                <a:latin typeface="Source Sans 3" panose="020B0303030403020204" pitchFamily="34" charset="0"/>
              </a:endParaRPr>
            </a:p>
          </p:txBody>
        </p:sp>
        <p:sp>
          <p:nvSpPr>
            <p:cNvPr id="36" name="Shape 9">
              <a:extLst>
                <a:ext uri="{FF2B5EF4-FFF2-40B4-BE49-F238E27FC236}">
                  <a16:creationId xmlns:a16="http://schemas.microsoft.com/office/drawing/2014/main" id="{FBF97C64-5320-41BD-B48E-D611D63CF161}"/>
                </a:ext>
              </a:extLst>
            </p:cNvPr>
            <p:cNvSpPr/>
            <p:nvPr/>
          </p:nvSpPr>
          <p:spPr>
            <a:xfrm>
              <a:off x="11569169" y="4749705"/>
              <a:ext cx="684055" cy="30547"/>
            </a:xfrm>
            <a:prstGeom prst="roundRect">
              <a:avLst>
                <a:gd name="adj" fmla="val 225151"/>
              </a:avLst>
            </a:prstGeom>
            <a:solidFill>
              <a:srgbClr val="35AAD7"/>
            </a:solidFill>
            <a:ln>
              <a:solidFill>
                <a:srgbClr val="35AAD7"/>
              </a:solidFill>
            </a:ln>
          </p:spPr>
          <p:txBody>
            <a:bodyPr/>
            <a:lstStyle/>
            <a:p>
              <a:endParaRPr lang="pt-PT" dirty="0">
                <a:latin typeface="Source Sans 3" panose="020B0303030403020204" pitchFamily="34" charset="0"/>
              </a:endParaRPr>
            </a:p>
          </p:txBody>
        </p:sp>
        <p:sp>
          <p:nvSpPr>
            <p:cNvPr id="37" name="Shape 10">
              <a:extLst>
                <a:ext uri="{FF2B5EF4-FFF2-40B4-BE49-F238E27FC236}">
                  <a16:creationId xmlns:a16="http://schemas.microsoft.com/office/drawing/2014/main" id="{2F49BFB1-DE2A-4565-9792-5385703779F9}"/>
                </a:ext>
              </a:extLst>
            </p:cNvPr>
            <p:cNvSpPr/>
            <p:nvPr/>
          </p:nvSpPr>
          <p:spPr>
            <a:xfrm>
              <a:off x="11129368" y="4579431"/>
              <a:ext cx="439801" cy="343880"/>
            </a:xfrm>
            <a:prstGeom prst="roundRect">
              <a:avLst>
                <a:gd name="adj" fmla="val 20000"/>
              </a:avLst>
            </a:prstGeom>
            <a:solidFill>
              <a:srgbClr val="35AAD7"/>
            </a:solidFill>
            <a:ln w="7620">
              <a:solidFill>
                <a:srgbClr val="35AAD7"/>
              </a:solidFill>
              <a:prstDash val="solid"/>
            </a:ln>
          </p:spPr>
          <p:txBody>
            <a:bodyPr/>
            <a:lstStyle/>
            <a:p>
              <a:pPr algn="ctr"/>
              <a:endParaRPr lang="pt-PT" b="1" dirty="0">
                <a:solidFill>
                  <a:schemeClr val="bg1"/>
                </a:solidFill>
                <a:latin typeface="Source Sans 3" panose="020B0303030403020204" pitchFamily="34" charset="0"/>
              </a:endParaRPr>
            </a:p>
          </p:txBody>
        </p:sp>
        <p:sp>
          <p:nvSpPr>
            <p:cNvPr id="38" name="Shape 14">
              <a:extLst>
                <a:ext uri="{FF2B5EF4-FFF2-40B4-BE49-F238E27FC236}">
                  <a16:creationId xmlns:a16="http://schemas.microsoft.com/office/drawing/2014/main" id="{2D838EE6-5BB2-4D5C-921C-810620507536}"/>
                </a:ext>
              </a:extLst>
            </p:cNvPr>
            <p:cNvSpPr/>
            <p:nvPr/>
          </p:nvSpPr>
          <p:spPr>
            <a:xfrm>
              <a:off x="11569169" y="6225420"/>
              <a:ext cx="684055" cy="30547"/>
            </a:xfrm>
            <a:prstGeom prst="roundRect">
              <a:avLst>
                <a:gd name="adj" fmla="val 225151"/>
              </a:avLst>
            </a:prstGeom>
            <a:solidFill>
              <a:srgbClr val="35AAD7"/>
            </a:solidFill>
            <a:ln>
              <a:solidFill>
                <a:srgbClr val="35AAD7"/>
              </a:solidFill>
            </a:ln>
          </p:spPr>
          <p:txBody>
            <a:bodyPr/>
            <a:lstStyle/>
            <a:p>
              <a:endParaRPr lang="pt-PT">
                <a:latin typeface="Source Sans 3" panose="020B0303030403020204" pitchFamily="34" charset="0"/>
              </a:endParaRPr>
            </a:p>
          </p:txBody>
        </p:sp>
        <p:sp>
          <p:nvSpPr>
            <p:cNvPr id="39" name="Shape 15">
              <a:extLst>
                <a:ext uri="{FF2B5EF4-FFF2-40B4-BE49-F238E27FC236}">
                  <a16:creationId xmlns:a16="http://schemas.microsoft.com/office/drawing/2014/main" id="{3CE76D7D-103C-4651-A6E3-814B628EE645}"/>
                </a:ext>
              </a:extLst>
            </p:cNvPr>
            <p:cNvSpPr/>
            <p:nvPr/>
          </p:nvSpPr>
          <p:spPr>
            <a:xfrm>
              <a:off x="11129368" y="6082401"/>
              <a:ext cx="439801" cy="343880"/>
            </a:xfrm>
            <a:prstGeom prst="roundRect">
              <a:avLst>
                <a:gd name="adj" fmla="val 20000"/>
              </a:avLst>
            </a:prstGeom>
            <a:solidFill>
              <a:srgbClr val="35AAD7"/>
            </a:solidFill>
            <a:ln w="7620">
              <a:solidFill>
                <a:srgbClr val="35AAD7"/>
              </a:solidFill>
              <a:prstDash val="solid"/>
            </a:ln>
          </p:spPr>
          <p:txBody>
            <a:bodyPr/>
            <a:lstStyle/>
            <a:p>
              <a:pPr algn="ctr"/>
              <a:endParaRPr lang="pt-PT" b="1" dirty="0">
                <a:solidFill>
                  <a:schemeClr val="bg1"/>
                </a:solidFill>
                <a:latin typeface="Source Sans 3" panose="020B0303030403020204" pitchFamily="34" charset="0"/>
              </a:endParaRPr>
            </a:p>
          </p:txBody>
        </p:sp>
      </p:grpSp>
      <p:sp>
        <p:nvSpPr>
          <p:cNvPr id="40" name="Text 8">
            <a:extLst>
              <a:ext uri="{FF2B5EF4-FFF2-40B4-BE49-F238E27FC236}">
                <a16:creationId xmlns:a16="http://schemas.microsoft.com/office/drawing/2014/main" id="{BCA08B06-9DF2-4271-A587-EA57AE708230}"/>
              </a:ext>
            </a:extLst>
          </p:cNvPr>
          <p:cNvSpPr/>
          <p:nvPr/>
        </p:nvSpPr>
        <p:spPr>
          <a:xfrm>
            <a:off x="8075160" y="2959695"/>
            <a:ext cx="40602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Apoio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institucional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para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estudantes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internacionais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;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Financiamento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internacional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; Como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identificar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boas Parcerias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internacionais</a:t>
            </a:r>
            <a:endParaRPr lang="en-US" sz="1750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</p:txBody>
      </p:sp>
      <p:sp>
        <p:nvSpPr>
          <p:cNvPr id="41" name="Text 13">
            <a:extLst>
              <a:ext uri="{FF2B5EF4-FFF2-40B4-BE49-F238E27FC236}">
                <a16:creationId xmlns:a16="http://schemas.microsoft.com/office/drawing/2014/main" id="{8A954F1C-B17C-4672-ADEC-63D6FADEF633}"/>
              </a:ext>
            </a:extLst>
          </p:cNvPr>
          <p:cNvSpPr/>
          <p:nvPr/>
        </p:nvSpPr>
        <p:spPr>
          <a:xfrm>
            <a:off x="8075160" y="4592898"/>
            <a:ext cx="43905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Preparação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para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representação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spc="-1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institucional</a:t>
            </a:r>
            <a:r>
              <a:rPr lang="en-US" sz="1750" spc="-1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no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estrangeiro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;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Organização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eventos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receção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comitivas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estrangeiras</a:t>
            </a:r>
            <a:endParaRPr lang="en-US" sz="1750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endParaRPr lang="en-US" sz="1750" dirty="0">
              <a:latin typeface="Source Sans 3" panose="020B0303030403020204" pitchFamily="34" charset="0"/>
            </a:endParaRPr>
          </a:p>
        </p:txBody>
      </p:sp>
      <p:sp>
        <p:nvSpPr>
          <p:cNvPr id="42" name="Text 18">
            <a:extLst>
              <a:ext uri="{FF2B5EF4-FFF2-40B4-BE49-F238E27FC236}">
                <a16:creationId xmlns:a16="http://schemas.microsoft.com/office/drawing/2014/main" id="{694C6BF0-B542-42D9-B38B-B775A32F6A14}"/>
              </a:ext>
            </a:extLst>
          </p:cNvPr>
          <p:cNvSpPr/>
          <p:nvPr/>
        </p:nvSpPr>
        <p:spPr>
          <a:xfrm>
            <a:off x="8068970" y="6047713"/>
            <a:ext cx="36907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Programas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 de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Mobilidade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 </a:t>
            </a:r>
            <a:r>
              <a:rPr lang="en-US" sz="175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Internacional</a:t>
            </a:r>
            <a:endParaRPr lang="en-US" sz="1750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</a:endParaRPr>
          </a:p>
        </p:txBody>
      </p:sp>
      <p:sp>
        <p:nvSpPr>
          <p:cNvPr id="46" name="Shape 9">
            <a:extLst>
              <a:ext uri="{FF2B5EF4-FFF2-40B4-BE49-F238E27FC236}">
                <a16:creationId xmlns:a16="http://schemas.microsoft.com/office/drawing/2014/main" id="{35F1DB64-D78C-4986-9C46-825E80CABD9C}"/>
              </a:ext>
            </a:extLst>
          </p:cNvPr>
          <p:cNvSpPr/>
          <p:nvPr/>
        </p:nvSpPr>
        <p:spPr>
          <a:xfrm rot="10800000">
            <a:off x="7875432" y="4471409"/>
            <a:ext cx="684055" cy="30547"/>
          </a:xfrm>
          <a:prstGeom prst="roundRect">
            <a:avLst>
              <a:gd name="adj" fmla="val 225151"/>
            </a:avLst>
          </a:prstGeom>
          <a:solidFill>
            <a:srgbClr val="35AAD7"/>
          </a:solidFill>
          <a:ln>
            <a:solidFill>
              <a:srgbClr val="35AAD7"/>
            </a:solidFill>
          </a:ln>
        </p:spPr>
        <p:txBody>
          <a:bodyPr/>
          <a:lstStyle/>
          <a:p>
            <a:endParaRPr lang="pt-PT" dirty="0">
              <a:latin typeface="Source Sans 3" panose="020B0303030403020204" pitchFamily="34" charset="0"/>
            </a:endParaRPr>
          </a:p>
        </p:txBody>
      </p:sp>
      <p:sp>
        <p:nvSpPr>
          <p:cNvPr id="47" name="Shape 9">
            <a:extLst>
              <a:ext uri="{FF2B5EF4-FFF2-40B4-BE49-F238E27FC236}">
                <a16:creationId xmlns:a16="http://schemas.microsoft.com/office/drawing/2014/main" id="{7F241FEF-F77F-47B2-A88C-D6AC45D41CCF}"/>
              </a:ext>
            </a:extLst>
          </p:cNvPr>
          <p:cNvSpPr/>
          <p:nvPr/>
        </p:nvSpPr>
        <p:spPr>
          <a:xfrm rot="10800000">
            <a:off x="7887618" y="2999695"/>
            <a:ext cx="684055" cy="30547"/>
          </a:xfrm>
          <a:prstGeom prst="roundRect">
            <a:avLst>
              <a:gd name="adj" fmla="val 225151"/>
            </a:avLst>
          </a:prstGeom>
          <a:solidFill>
            <a:srgbClr val="35AAD7"/>
          </a:solidFill>
          <a:ln>
            <a:solidFill>
              <a:srgbClr val="35AAD7"/>
            </a:solidFill>
          </a:ln>
        </p:spPr>
        <p:txBody>
          <a:bodyPr/>
          <a:lstStyle/>
          <a:p>
            <a:endParaRPr lang="pt-PT" dirty="0">
              <a:latin typeface="Source Sans 3" panose="020B0303030403020204" pitchFamily="34" charset="0"/>
            </a:endParaRPr>
          </a:p>
        </p:txBody>
      </p:sp>
      <p:sp>
        <p:nvSpPr>
          <p:cNvPr id="48" name="Shape 9">
            <a:extLst>
              <a:ext uri="{FF2B5EF4-FFF2-40B4-BE49-F238E27FC236}">
                <a16:creationId xmlns:a16="http://schemas.microsoft.com/office/drawing/2014/main" id="{2262BE1A-8E6D-4269-860F-071459E5C54D}"/>
              </a:ext>
            </a:extLst>
          </p:cNvPr>
          <p:cNvSpPr/>
          <p:nvPr/>
        </p:nvSpPr>
        <p:spPr>
          <a:xfrm rot="10800000">
            <a:off x="7865451" y="5956772"/>
            <a:ext cx="684055" cy="30547"/>
          </a:xfrm>
          <a:prstGeom prst="roundRect">
            <a:avLst>
              <a:gd name="adj" fmla="val 225151"/>
            </a:avLst>
          </a:prstGeom>
          <a:solidFill>
            <a:srgbClr val="35AAD7"/>
          </a:solidFill>
          <a:ln>
            <a:solidFill>
              <a:srgbClr val="35AAD7"/>
            </a:solidFill>
          </a:ln>
        </p:spPr>
        <p:txBody>
          <a:bodyPr/>
          <a:lstStyle/>
          <a:p>
            <a:endParaRPr lang="pt-PT" dirty="0">
              <a:latin typeface="Source Sans 3" panose="020B0303030403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4418F6-5C94-4F84-81E4-36954C0EA594}"/>
              </a:ext>
            </a:extLst>
          </p:cNvPr>
          <p:cNvCxnSpPr>
            <a:cxnSpLocks/>
          </p:cNvCxnSpPr>
          <p:nvPr/>
        </p:nvCxnSpPr>
        <p:spPr>
          <a:xfrm>
            <a:off x="7447817" y="3004845"/>
            <a:ext cx="43980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28F0F8-1764-4BD0-9B1E-45807E3CF239}"/>
              </a:ext>
            </a:extLst>
          </p:cNvPr>
          <p:cNvCxnSpPr>
            <a:cxnSpLocks/>
          </p:cNvCxnSpPr>
          <p:nvPr/>
        </p:nvCxnSpPr>
        <p:spPr>
          <a:xfrm>
            <a:off x="7445959" y="4481006"/>
            <a:ext cx="43980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AF9571F-A931-4AA7-9071-6344B9BBFB03}"/>
              </a:ext>
            </a:extLst>
          </p:cNvPr>
          <p:cNvCxnSpPr>
            <a:cxnSpLocks/>
          </p:cNvCxnSpPr>
          <p:nvPr/>
        </p:nvCxnSpPr>
        <p:spPr>
          <a:xfrm>
            <a:off x="7435631" y="5988620"/>
            <a:ext cx="43980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3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88DF-AE8E-4056-96C3-6A61EEF9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>
                <a:latin typeface="Source Sans 3" panose="020B0303030403020204" pitchFamily="34" charset="0"/>
              </a:rPr>
              <a:t>Abraçar</a:t>
            </a:r>
            <a:r>
              <a:rPr lang="en-US" sz="6600" dirty="0">
                <a:latin typeface="Source Sans 3" panose="020B0303030403020204" pitchFamily="34" charset="0"/>
              </a:rPr>
              <a:t> a </a:t>
            </a:r>
            <a:r>
              <a:rPr lang="en-US" sz="6600" dirty="0" err="1">
                <a:latin typeface="Source Sans 3" panose="020B0303030403020204" pitchFamily="34" charset="0"/>
              </a:rPr>
              <a:t>internacionalização</a:t>
            </a:r>
            <a:endParaRPr lang="en-US" sz="6600" dirty="0">
              <a:latin typeface="Source Sans 3" panose="020B0303030403020204" pitchFamily="34" charset="0"/>
            </a:endParaRPr>
          </a:p>
        </p:txBody>
      </p:sp>
      <p:sp>
        <p:nvSpPr>
          <p:cNvPr id="31" name="Shape 3">
            <a:extLst>
              <a:ext uri="{FF2B5EF4-FFF2-40B4-BE49-F238E27FC236}">
                <a16:creationId xmlns:a16="http://schemas.microsoft.com/office/drawing/2014/main" id="{2B829B03-E2BE-4B71-9EAD-2BE80AE09821}"/>
              </a:ext>
            </a:extLst>
          </p:cNvPr>
          <p:cNvSpPr/>
          <p:nvPr/>
        </p:nvSpPr>
        <p:spPr>
          <a:xfrm>
            <a:off x="684787" y="287226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5AAD7"/>
          </a:solidFill>
          <a:ln w="7620">
            <a:solidFill>
              <a:srgbClr val="35AAD7"/>
            </a:solidFill>
            <a:prstDash val="solid"/>
          </a:ln>
        </p:spPr>
        <p:txBody>
          <a:bodyPr/>
          <a:lstStyle/>
          <a:p>
            <a:endParaRPr lang="pt-PT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47E4091A-009F-4400-A8AB-056AAE945960}"/>
              </a:ext>
            </a:extLst>
          </p:cNvPr>
          <p:cNvSpPr/>
          <p:nvPr/>
        </p:nvSpPr>
        <p:spPr>
          <a:xfrm>
            <a:off x="762000" y="2836824"/>
            <a:ext cx="361949" cy="499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chemeClr val="bg1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24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33" name="Text 5">
            <a:extLst>
              <a:ext uri="{FF2B5EF4-FFF2-40B4-BE49-F238E27FC236}">
                <a16:creationId xmlns:a16="http://schemas.microsoft.com/office/drawing/2014/main" id="{7218EF0C-3BC3-4C20-A2EC-02C780ADEB88}"/>
              </a:ext>
            </a:extLst>
          </p:cNvPr>
          <p:cNvSpPr/>
          <p:nvPr/>
        </p:nvSpPr>
        <p:spPr>
          <a:xfrm>
            <a:off x="1406901" y="29485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Consciência</a:t>
            </a:r>
            <a:endParaRPr lang="en-US" sz="2187" dirty="0">
              <a:latin typeface="Source Sans 3" panose="020B0303030403020204" pitchFamily="34" charset="0"/>
            </a:endParaRPr>
          </a:p>
        </p:txBody>
      </p:sp>
      <p:sp>
        <p:nvSpPr>
          <p:cNvPr id="34" name="Text 6">
            <a:extLst>
              <a:ext uri="{FF2B5EF4-FFF2-40B4-BE49-F238E27FC236}">
                <a16:creationId xmlns:a16="http://schemas.microsoft.com/office/drawing/2014/main" id="{57431594-3425-4810-9DB8-7443FE8EFB1A}"/>
              </a:ext>
            </a:extLst>
          </p:cNvPr>
          <p:cNvSpPr/>
          <p:nvPr/>
        </p:nvSpPr>
        <p:spPr>
          <a:xfrm>
            <a:off x="1406901" y="3429000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pt-PT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 programa sensibiliza para a importância da internacionalização e benefícios para a comunidade do IST.</a:t>
            </a:r>
            <a:endParaRPr lang="en-US" sz="1750" dirty="0">
              <a:latin typeface="Source Sans 3" panose="020B0303030403020204" pitchFamily="34" charset="0"/>
            </a:endParaRPr>
          </a:p>
        </p:txBody>
      </p:sp>
      <p:sp>
        <p:nvSpPr>
          <p:cNvPr id="35" name="Shape 7">
            <a:extLst>
              <a:ext uri="{FF2B5EF4-FFF2-40B4-BE49-F238E27FC236}">
                <a16:creationId xmlns:a16="http://schemas.microsoft.com/office/drawing/2014/main" id="{0EF3CF75-6959-45EA-9A10-0E0D205A95E2}"/>
              </a:ext>
            </a:extLst>
          </p:cNvPr>
          <p:cNvSpPr/>
          <p:nvPr/>
        </p:nvSpPr>
        <p:spPr>
          <a:xfrm>
            <a:off x="6350852" y="287226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5AAD7"/>
          </a:solidFill>
          <a:ln w="7620">
            <a:solidFill>
              <a:srgbClr val="35AAD7"/>
            </a:solidFill>
            <a:prstDash val="solid"/>
          </a:ln>
        </p:spPr>
        <p:txBody>
          <a:bodyPr/>
          <a:lstStyle/>
          <a:p>
            <a:endParaRPr lang="pt-PT">
              <a:latin typeface="Source Sans 3" panose="020B0303030403020204" pitchFamily="34" charset="0"/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:a16="http://schemas.microsoft.com/office/drawing/2014/main" id="{A3701783-5E24-4959-B879-F6835EB75ECD}"/>
              </a:ext>
            </a:extLst>
          </p:cNvPr>
          <p:cNvSpPr/>
          <p:nvPr/>
        </p:nvSpPr>
        <p:spPr>
          <a:xfrm>
            <a:off x="6501228" y="2825036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chemeClr val="bg1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24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37" name="Text 9">
            <a:extLst>
              <a:ext uri="{FF2B5EF4-FFF2-40B4-BE49-F238E27FC236}">
                <a16:creationId xmlns:a16="http://schemas.microsoft.com/office/drawing/2014/main" id="{CE2CC6C5-C0C2-4D23-A67A-1BE5A95BB1D9}"/>
              </a:ext>
            </a:extLst>
          </p:cNvPr>
          <p:cNvSpPr/>
          <p:nvPr/>
        </p:nvSpPr>
        <p:spPr>
          <a:xfrm>
            <a:off x="7072966" y="29485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Desenvolvimento</a:t>
            </a:r>
            <a:r>
              <a:rPr lang="en-US" sz="2187" b="1" dirty="0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 de </a:t>
            </a:r>
            <a:r>
              <a:rPr lang="en-US" sz="2187" b="1" dirty="0" err="1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Competências</a:t>
            </a:r>
            <a:endParaRPr lang="en-US" sz="2187" dirty="0">
              <a:latin typeface="Source Sans 3" panose="020B0303030403020204" pitchFamily="34" charset="0"/>
            </a:endParaRPr>
          </a:p>
        </p:txBody>
      </p:sp>
      <p:sp>
        <p:nvSpPr>
          <p:cNvPr id="38" name="Text 10">
            <a:extLst>
              <a:ext uri="{FF2B5EF4-FFF2-40B4-BE49-F238E27FC236}">
                <a16:creationId xmlns:a16="http://schemas.microsoft.com/office/drawing/2014/main" id="{D4596DBC-C149-4CB0-8A58-C72DF41C7DCB}"/>
              </a:ext>
            </a:extLst>
          </p:cNvPr>
          <p:cNvSpPr/>
          <p:nvPr/>
        </p:nvSpPr>
        <p:spPr>
          <a:xfrm>
            <a:off x="7072966" y="3429000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pt-PT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Os participantes adquirem competências e conhecimentos práticos que os capacitam para um contexto internacional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  <a:endParaRPr lang="en-US" sz="1750" dirty="0">
              <a:latin typeface="Source Sans 3" panose="020B0303030403020204" pitchFamily="34" charset="0"/>
            </a:endParaRPr>
          </a:p>
        </p:txBody>
      </p:sp>
      <p:sp>
        <p:nvSpPr>
          <p:cNvPr id="39" name="Shape 11">
            <a:extLst>
              <a:ext uri="{FF2B5EF4-FFF2-40B4-BE49-F238E27FC236}">
                <a16:creationId xmlns:a16="http://schemas.microsoft.com/office/drawing/2014/main" id="{9E4D014C-AAE1-4486-B5F9-C6F9C4F6806F}"/>
              </a:ext>
            </a:extLst>
          </p:cNvPr>
          <p:cNvSpPr/>
          <p:nvPr/>
        </p:nvSpPr>
        <p:spPr>
          <a:xfrm>
            <a:off x="684787" y="48909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5AAD7"/>
          </a:solidFill>
          <a:ln w="7620">
            <a:solidFill>
              <a:srgbClr val="35AAD7"/>
            </a:solidFill>
            <a:prstDash val="solid"/>
          </a:ln>
        </p:spPr>
        <p:txBody>
          <a:bodyPr/>
          <a:lstStyle/>
          <a:p>
            <a:endParaRPr lang="pt-PT">
              <a:latin typeface="Source Sans 3" panose="020B0303030403020204" pitchFamily="34" charset="0"/>
            </a:endParaRPr>
          </a:p>
        </p:txBody>
      </p:sp>
      <p:sp>
        <p:nvSpPr>
          <p:cNvPr id="40" name="Text 12">
            <a:extLst>
              <a:ext uri="{FF2B5EF4-FFF2-40B4-BE49-F238E27FC236}">
                <a16:creationId xmlns:a16="http://schemas.microsoft.com/office/drawing/2014/main" id="{0431020D-6C2E-4443-803A-59478645DF62}"/>
              </a:ext>
            </a:extLst>
          </p:cNvPr>
          <p:cNvSpPr/>
          <p:nvPr/>
        </p:nvSpPr>
        <p:spPr>
          <a:xfrm>
            <a:off x="835044" y="4837390"/>
            <a:ext cx="19931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chemeClr val="bg1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24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41" name="Text 13">
            <a:extLst>
              <a:ext uri="{FF2B5EF4-FFF2-40B4-BE49-F238E27FC236}">
                <a16:creationId xmlns:a16="http://schemas.microsoft.com/office/drawing/2014/main" id="{B49ABE25-75B2-4F77-B320-E499996D799F}"/>
              </a:ext>
            </a:extLst>
          </p:cNvPr>
          <p:cNvSpPr/>
          <p:nvPr/>
        </p:nvSpPr>
        <p:spPr>
          <a:xfrm>
            <a:off x="1406901" y="49672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Networking</a:t>
            </a:r>
            <a:endParaRPr lang="en-US" sz="2187" dirty="0">
              <a:latin typeface="Source Sans 3" panose="020B0303030403020204" pitchFamily="34" charset="0"/>
            </a:endParaRPr>
          </a:p>
        </p:txBody>
      </p:sp>
      <p:sp>
        <p:nvSpPr>
          <p:cNvPr id="42" name="Text 14">
            <a:extLst>
              <a:ext uri="{FF2B5EF4-FFF2-40B4-BE49-F238E27FC236}">
                <a16:creationId xmlns:a16="http://schemas.microsoft.com/office/drawing/2014/main" id="{8A27E74F-5CA1-4BB2-B529-AE5F7100D46F}"/>
              </a:ext>
            </a:extLst>
          </p:cNvPr>
          <p:cNvSpPr/>
          <p:nvPr/>
        </p:nvSpPr>
        <p:spPr>
          <a:xfrm>
            <a:off x="1406901" y="5447705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pt-PT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 programa promove a colaboração e a troca de ideias entre os trabalhadores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  <a:endParaRPr lang="en-US" sz="1750" dirty="0">
              <a:latin typeface="Source Sans 3" panose="020B0303030403020204" pitchFamily="34" charset="0"/>
            </a:endParaRPr>
          </a:p>
        </p:txBody>
      </p:sp>
      <p:sp>
        <p:nvSpPr>
          <p:cNvPr id="43" name="Shape 15">
            <a:extLst>
              <a:ext uri="{FF2B5EF4-FFF2-40B4-BE49-F238E27FC236}">
                <a16:creationId xmlns:a16="http://schemas.microsoft.com/office/drawing/2014/main" id="{E222E812-8F76-445E-90F6-2A170E80E8D7}"/>
              </a:ext>
            </a:extLst>
          </p:cNvPr>
          <p:cNvSpPr/>
          <p:nvPr/>
        </p:nvSpPr>
        <p:spPr>
          <a:xfrm>
            <a:off x="6350852" y="48909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5AAD7"/>
          </a:solidFill>
          <a:ln w="7620">
            <a:solidFill>
              <a:srgbClr val="35AAD7"/>
            </a:solidFill>
            <a:prstDash val="solid"/>
          </a:ln>
        </p:spPr>
        <p:txBody>
          <a:bodyPr/>
          <a:lstStyle/>
          <a:p>
            <a:endParaRPr lang="pt-PT">
              <a:latin typeface="Source Sans 3" panose="020B0303030403020204" pitchFamily="34" charset="0"/>
            </a:endParaRPr>
          </a:p>
        </p:txBody>
      </p:sp>
      <p:sp>
        <p:nvSpPr>
          <p:cNvPr id="44" name="Text 16">
            <a:extLst>
              <a:ext uri="{FF2B5EF4-FFF2-40B4-BE49-F238E27FC236}">
                <a16:creationId xmlns:a16="http://schemas.microsoft.com/office/drawing/2014/main" id="{2D0AA5A8-D48A-4D23-952D-5823477FBF2A}"/>
              </a:ext>
            </a:extLst>
          </p:cNvPr>
          <p:cNvSpPr/>
          <p:nvPr/>
        </p:nvSpPr>
        <p:spPr>
          <a:xfrm>
            <a:off x="6500276" y="4831040"/>
            <a:ext cx="2009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chemeClr val="bg1"/>
                </a:solidFill>
                <a:latin typeface="Source Sans 3" panose="020B0303030403020204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624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45" name="Text 17">
            <a:extLst>
              <a:ext uri="{FF2B5EF4-FFF2-40B4-BE49-F238E27FC236}">
                <a16:creationId xmlns:a16="http://schemas.microsoft.com/office/drawing/2014/main" id="{B20859D6-29C7-40E3-892E-1F8E9CB0D620}"/>
              </a:ext>
            </a:extLst>
          </p:cNvPr>
          <p:cNvSpPr/>
          <p:nvPr/>
        </p:nvSpPr>
        <p:spPr>
          <a:xfrm>
            <a:off x="7072966" y="49672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3B3535"/>
                </a:solidFill>
                <a:latin typeface="Source Sans 3" panose="020B0303030403020204" pitchFamily="34" charset="0"/>
                <a:ea typeface="Alexandria" pitchFamily="34" charset="-122"/>
              </a:rPr>
              <a:t>Envolvimento</a:t>
            </a:r>
            <a:endParaRPr lang="en-US" sz="2187" dirty="0">
              <a:latin typeface="Source Sans 3" panose="020B0303030403020204" pitchFamily="34" charset="0"/>
            </a:endParaRPr>
          </a:p>
        </p:txBody>
      </p:sp>
      <p:sp>
        <p:nvSpPr>
          <p:cNvPr id="46" name="Text 18">
            <a:extLst>
              <a:ext uri="{FF2B5EF4-FFF2-40B4-BE49-F238E27FC236}">
                <a16:creationId xmlns:a16="http://schemas.microsoft.com/office/drawing/2014/main" id="{31AD37FB-B835-4D9D-9399-F747FC62F953}"/>
              </a:ext>
            </a:extLst>
          </p:cNvPr>
          <p:cNvSpPr/>
          <p:nvPr/>
        </p:nvSpPr>
        <p:spPr>
          <a:xfrm>
            <a:off x="7072966" y="5447705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pt-PT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 comunidade participa ativamente na definição dos conteúdos e das atividades do programa</a:t>
            </a:r>
            <a:r>
              <a:rPr lang="en-US" sz="175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  <a:endParaRPr lang="en-US" sz="1750" dirty="0">
              <a:latin typeface="Source Sans 3" panose="020B0303030403020204" pitchFamily="34" charset="0"/>
            </a:endParaRPr>
          </a:p>
        </p:txBody>
      </p:sp>
      <p:pic>
        <p:nvPicPr>
          <p:cNvPr id="6" name="Graphic 5" descr="Megaphone1 outline">
            <a:extLst>
              <a:ext uri="{FF2B5EF4-FFF2-40B4-BE49-F238E27FC236}">
                <a16:creationId xmlns:a16="http://schemas.microsoft.com/office/drawing/2014/main" id="{D4B6E04B-CEEF-4BD7-B9C4-59CEB139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1264" y="2647832"/>
            <a:ext cx="914400" cy="914400"/>
          </a:xfrm>
          <a:prstGeom prst="rect">
            <a:avLst/>
          </a:prstGeom>
        </p:spPr>
      </p:pic>
      <p:pic>
        <p:nvPicPr>
          <p:cNvPr id="8" name="Graphic 7" descr="Basic Shapes outline">
            <a:extLst>
              <a:ext uri="{FF2B5EF4-FFF2-40B4-BE49-F238E27FC236}">
                <a16:creationId xmlns:a16="http://schemas.microsoft.com/office/drawing/2014/main" id="{3FCC9F8D-4843-4E75-A801-FDEDB670A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8956" y="2671367"/>
            <a:ext cx="914400" cy="914400"/>
          </a:xfrm>
          <a:prstGeom prst="rect">
            <a:avLst/>
          </a:prstGeom>
        </p:spPr>
      </p:pic>
      <p:pic>
        <p:nvPicPr>
          <p:cNvPr id="10" name="Graphic 9" descr="Connections with solid fill">
            <a:extLst>
              <a:ext uri="{FF2B5EF4-FFF2-40B4-BE49-F238E27FC236}">
                <a16:creationId xmlns:a16="http://schemas.microsoft.com/office/drawing/2014/main" id="{62CF126B-9377-4E75-BC58-AB41D6B6E6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00738" y="4706171"/>
            <a:ext cx="914400" cy="914400"/>
          </a:xfrm>
          <a:prstGeom prst="rect">
            <a:avLst/>
          </a:prstGeom>
        </p:spPr>
      </p:pic>
      <p:pic>
        <p:nvPicPr>
          <p:cNvPr id="12" name="Graphic 11" descr="Heart lock outline">
            <a:extLst>
              <a:ext uri="{FF2B5EF4-FFF2-40B4-BE49-F238E27FC236}">
                <a16:creationId xmlns:a16="http://schemas.microsoft.com/office/drawing/2014/main" id="{6F9BFB8F-AB61-477C-ADB9-33CB48AFB4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15427" y="46284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2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88DF-AE8E-4056-96C3-6A61EEF9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>
                <a:latin typeface="Source Sans 3" panose="020B0303030403020204" pitchFamily="34" charset="0"/>
              </a:rPr>
              <a:t>Lições</a:t>
            </a:r>
            <a:r>
              <a:rPr lang="en-US" sz="6600" dirty="0">
                <a:latin typeface="Source Sans 3" panose="020B0303030403020204" pitchFamily="34" charset="0"/>
              </a:rPr>
              <a:t> </a:t>
            </a:r>
            <a:r>
              <a:rPr lang="en-US" sz="6600" dirty="0" err="1">
                <a:latin typeface="Source Sans 3" panose="020B0303030403020204" pitchFamily="34" charset="0"/>
              </a:rPr>
              <a:t>aprendidas</a:t>
            </a:r>
            <a:endParaRPr lang="en-US" sz="6600" dirty="0">
              <a:latin typeface="Source Sans 3" panose="020B0303030403020204" pitchFamily="34" charset="0"/>
            </a:endParaRP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799A586D-ED7C-4847-87BD-0535CD96F1FB}"/>
              </a:ext>
            </a:extLst>
          </p:cNvPr>
          <p:cNvSpPr/>
          <p:nvPr/>
        </p:nvSpPr>
        <p:spPr>
          <a:xfrm>
            <a:off x="1104168" y="2762531"/>
            <a:ext cx="5082026" cy="3924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Aumentar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a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participação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:</a:t>
            </a:r>
            <a:endParaRPr lang="en-US" sz="2000" b="1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  <a:p>
            <a:pPr algn="l">
              <a:lnSpc>
                <a:spcPts val="2751"/>
              </a:lnSpc>
            </a:pPr>
            <a:endParaRPr lang="en-US" sz="2000" b="1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  <a:p>
            <a:pPr marL="800100" lvl="1" indent="-342900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Demonstra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reconhecimento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da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importância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da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internacionalização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pelos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trabalhadores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</a:p>
          <a:p>
            <a:pPr lvl="1">
              <a:lnSpc>
                <a:spcPts val="2751"/>
              </a:lnSpc>
            </a:pPr>
            <a:endParaRPr lang="en-US" sz="2000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  <a:p>
            <a:pPr marL="800100" lvl="1" indent="-342900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Reflete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o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em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adquirir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conhecimento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e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competências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práticas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sobre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internacionalizaçãopor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trabalhadores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outras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áreas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profissionais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  <a:endParaRPr lang="en-US" sz="2000" dirty="0">
              <a:latin typeface="Source Sans 3" panose="020B0303030403020204" pitchFamily="34" charset="0"/>
            </a:endParaRPr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F7A2B727-98EA-4B5C-B922-CB6439D03802}"/>
              </a:ext>
            </a:extLst>
          </p:cNvPr>
          <p:cNvSpPr/>
          <p:nvPr/>
        </p:nvSpPr>
        <p:spPr>
          <a:xfrm>
            <a:off x="6743701" y="2772077"/>
            <a:ext cx="5198089" cy="36953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Consciencialização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para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oportunidades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internacionalização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disponíveis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 </a:t>
            </a:r>
          </a:p>
          <a:p>
            <a:pPr algn="l">
              <a:lnSpc>
                <a:spcPts val="2751"/>
              </a:lnSpc>
            </a:pPr>
            <a:endParaRPr lang="en-US" sz="2000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  <a:p>
            <a:pPr marL="342900" indent="-342900" algn="l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apoio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aos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Programas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Mobildiade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incluem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:</a:t>
            </a:r>
          </a:p>
          <a:p>
            <a:pPr marL="800100" lvl="1" indent="-342900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apoio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na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preparação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candidaturas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; </a:t>
            </a:r>
          </a:p>
          <a:p>
            <a:pPr marL="800100" lvl="1" indent="-342900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apoio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com </a:t>
            </a:r>
            <a:r>
              <a:rPr lang="en-US" sz="2000" b="1" dirty="0" err="1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contactos</a:t>
            </a:r>
            <a:r>
              <a:rPr lang="en-US" sz="2000" b="1" dirty="0">
                <a:solidFill>
                  <a:srgbClr val="45C3E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de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parceiros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,</a:t>
            </a:r>
          </a:p>
          <a:p>
            <a:pPr marL="800100" lvl="1" indent="-342900">
              <a:lnSpc>
                <a:spcPts val="2751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Seleção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do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destino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;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Instituição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; Plano de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trabalho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apoio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à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promoção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institucional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durante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a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mobilidade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  <a:endParaRPr lang="en-US" sz="2000" dirty="0">
              <a:latin typeface="Source Sans 3" panose="020B0303030403020204" pitchFamily="34" charset="0"/>
            </a:endParaRPr>
          </a:p>
        </p:txBody>
      </p:sp>
      <p:pic>
        <p:nvPicPr>
          <p:cNvPr id="22" name="Gráfico 16" descr="Gráfico de barras com tendência ascendente com preenchimento sólido">
            <a:extLst>
              <a:ext uri="{FF2B5EF4-FFF2-40B4-BE49-F238E27FC236}">
                <a16:creationId xmlns:a16="http://schemas.microsoft.com/office/drawing/2014/main" id="{F2FD2CD6-C506-42E7-A1A3-0C5A0E847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025" y="2514600"/>
            <a:ext cx="914400" cy="914400"/>
          </a:xfrm>
          <a:prstGeom prst="rect">
            <a:avLst/>
          </a:prstGeom>
        </p:spPr>
      </p:pic>
      <p:pic>
        <p:nvPicPr>
          <p:cNvPr id="23" name="Gráfico 18" descr="Globo destaque">
            <a:extLst>
              <a:ext uri="{FF2B5EF4-FFF2-40B4-BE49-F238E27FC236}">
                <a16:creationId xmlns:a16="http://schemas.microsoft.com/office/drawing/2014/main" id="{19D2CF78-8B3F-4115-ACF6-2B8C9EE56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9302" y="25148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7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88DF-AE8E-4056-96C3-6A61EEF9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>
                <a:latin typeface="Source Sans 3" panose="020B0303030403020204" pitchFamily="34" charset="0"/>
              </a:rPr>
              <a:t>Lições</a:t>
            </a:r>
            <a:r>
              <a:rPr lang="en-US" sz="6600" dirty="0">
                <a:latin typeface="Source Sans 3" panose="020B0303030403020204" pitchFamily="34" charset="0"/>
              </a:rPr>
              <a:t> </a:t>
            </a:r>
            <a:r>
              <a:rPr lang="en-US" sz="6600" dirty="0" err="1">
                <a:latin typeface="Source Sans 3" panose="020B0303030403020204" pitchFamily="34" charset="0"/>
              </a:rPr>
              <a:t>aprendidas</a:t>
            </a:r>
            <a:endParaRPr lang="en-US" sz="6600" dirty="0">
              <a:latin typeface="Source Sans 3" panose="020B0303030403020204" pitchFamily="34" charset="0"/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C5D11BD9-C07C-4BEB-984F-59B5B417C249}"/>
              </a:ext>
            </a:extLst>
          </p:cNvPr>
          <p:cNvSpPr/>
          <p:nvPr/>
        </p:nvSpPr>
        <p:spPr>
          <a:xfrm>
            <a:off x="1233727" y="2580673"/>
            <a:ext cx="10868077" cy="3815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1"/>
              </a:lnSpc>
              <a:buNone/>
            </a:pP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Alterações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baseadas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no 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feedback dos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participantes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: </a:t>
            </a:r>
          </a:p>
          <a:p>
            <a:pPr marL="0" indent="0" algn="l">
              <a:lnSpc>
                <a:spcPts val="2751"/>
              </a:lnSpc>
              <a:buNone/>
            </a:pPr>
            <a:endParaRPr lang="en-US" sz="2000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Seminários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específicos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sobre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Protocolos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e Parcerias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Internacionais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que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oferecem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ferramentas de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análise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estabelecimento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efetivo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de Parcerias, tanto no context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internacional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,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como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no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contexto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interno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</a:p>
          <a:p>
            <a:pPr algn="l"/>
            <a:endParaRPr lang="en-US" sz="2000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Antes de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cada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Sessão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, 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é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partilhada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informação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com o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formador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sobre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os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formados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, para que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este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possa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adaptar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o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conteúdo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ao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perfil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e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necessidades</a:t>
            </a:r>
            <a:r>
              <a:rPr lang="en-US" sz="2000" b="1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 dos </a:t>
            </a:r>
            <a:r>
              <a:rPr lang="en-US" sz="2000" b="1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formandos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cs typeface="Sora" pitchFamily="34" charset="-120"/>
              </a:rPr>
              <a:t>.</a:t>
            </a:r>
          </a:p>
          <a:p>
            <a:pPr algn="l"/>
            <a:endParaRPr lang="en-US" sz="2000" dirty="0">
              <a:solidFill>
                <a:srgbClr val="3B3535"/>
              </a:solidFill>
              <a:latin typeface="Source Sans 3" panose="020B0303030403020204" pitchFamily="34" charset="0"/>
              <a:ea typeface="Sora" pitchFamily="34" charset="-122"/>
              <a:cs typeface="Sora" pitchFamily="34" charset="-12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Identificação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 de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públicos-alvo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específicos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 para o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Programa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garantir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que as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formações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estão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a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chegar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a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quem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delas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necessita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.</a:t>
            </a:r>
          </a:p>
          <a:p>
            <a:pPr algn="l"/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Criação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de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uma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  <a:hlinkClick r:id="rId3"/>
              </a:rPr>
              <a:t>webpage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para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promover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 a </a:t>
            </a:r>
            <a:r>
              <a:rPr lang="en-US" sz="2000" dirty="0" err="1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Certificação</a:t>
            </a:r>
            <a:r>
              <a:rPr lang="en-US" sz="2000" dirty="0">
                <a:solidFill>
                  <a:srgbClr val="3B3535"/>
                </a:solidFill>
                <a:latin typeface="Source Sans 3" panose="020B0303030403020204" pitchFamily="34" charset="0"/>
                <a:ea typeface="Sora" pitchFamily="34" charset="-122"/>
                <a:sym typeface="Wingdings" panose="05000000000000000000" pitchFamily="2" charset="2"/>
              </a:rPr>
              <a:t>.</a:t>
            </a:r>
            <a:endParaRPr lang="en-US" sz="2000" dirty="0">
              <a:latin typeface="Source Sans 3" panose="020B0303030403020204" pitchFamily="34" charset="0"/>
            </a:endParaRPr>
          </a:p>
        </p:txBody>
      </p:sp>
      <p:pic>
        <p:nvPicPr>
          <p:cNvPr id="24" name="Gráfico 20" descr="Seta circular com preenchimento sólido">
            <a:extLst>
              <a:ext uri="{FF2B5EF4-FFF2-40B4-BE49-F238E27FC236}">
                <a16:creationId xmlns:a16="http://schemas.microsoft.com/office/drawing/2014/main" id="{8001AD48-82A6-44D4-B6EB-75931D690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966" y="2501446"/>
            <a:ext cx="9468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80839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749</Words>
  <Application>Microsoft Office PowerPoint</Application>
  <PresentationFormat>Widescreen</PresentationFormat>
  <Paragraphs>140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Courier New</vt:lpstr>
      <vt:lpstr>Franklin Gothic Demi Cond</vt:lpstr>
      <vt:lpstr>Franklin Gothic Medium</vt:lpstr>
      <vt:lpstr>Source Sans 3</vt:lpstr>
      <vt:lpstr>Wingdings</vt:lpstr>
      <vt:lpstr>JuxtaposeVTI</vt:lpstr>
      <vt:lpstr>Certificação Internationalization@Home</vt:lpstr>
      <vt:lpstr>Certificação Internationalization@Home</vt:lpstr>
      <vt:lpstr>Abordagem colaborativa</vt:lpstr>
      <vt:lpstr>PowerPoint Presentation</vt:lpstr>
      <vt:lpstr>Requisitos para a certificação</vt:lpstr>
      <vt:lpstr>Envolver a comunidade</vt:lpstr>
      <vt:lpstr>Abraçar a internacionalização</vt:lpstr>
      <vt:lpstr>Lições aprendidas</vt:lpstr>
      <vt:lpstr>Lições aprendidas</vt:lpstr>
      <vt:lpstr>Os Números</vt:lpstr>
      <vt:lpstr>Obrigad@!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Agante Lucas</dc:creator>
  <cp:lastModifiedBy>Maria Margarida Moreira de Melo</cp:lastModifiedBy>
  <cp:revision>54</cp:revision>
  <dcterms:created xsi:type="dcterms:W3CDTF">2024-04-15T12:11:25Z</dcterms:created>
  <dcterms:modified xsi:type="dcterms:W3CDTF">2026-01-16T09:04:03Z</dcterms:modified>
</cp:coreProperties>
</file>