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78" r:id="rId2"/>
    <p:sldId id="259" r:id="rId3"/>
    <p:sldId id="261" r:id="rId4"/>
    <p:sldId id="275" r:id="rId5"/>
    <p:sldId id="265" r:id="rId6"/>
    <p:sldId id="266" r:id="rId7"/>
    <p:sldId id="268" r:id="rId8"/>
    <p:sldId id="269" r:id="rId9"/>
    <p:sldId id="267" r:id="rId10"/>
    <p:sldId id="270" r:id="rId11"/>
    <p:sldId id="271" r:id="rId12"/>
    <p:sldId id="272" r:id="rId13"/>
    <p:sldId id="273" r:id="rId14"/>
    <p:sldId id="274" r:id="rId15"/>
    <p:sldId id="262" r:id="rId16"/>
    <p:sldId id="264" r:id="rId17"/>
    <p:sldId id="256" r:id="rId18"/>
    <p:sldId id="277" r:id="rId19"/>
    <p:sldId id="258" r:id="rId2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3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8" y="557783"/>
            <a:ext cx="10969752" cy="313080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3902206"/>
            <a:ext cx="10969752" cy="2240529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5A860-F335-4252-AA00-24FB67ED2982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22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BC802-30E3-4658-9CCA-F873646FEC67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0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10969752" cy="31464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3902207"/>
            <a:ext cx="10969752" cy="2187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227A3-19CE-4153-81CE-64EB7AB094B3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6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2081369"/>
            <a:ext cx="5410200" cy="40955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9A100-10F6-477E-8847-29D479EF1C92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7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7457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895096"/>
            <a:ext cx="5387975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842211"/>
            <a:ext cx="5387975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7890" y="1895096"/>
            <a:ext cx="5414510" cy="823912"/>
          </a:xfrm>
        </p:spPr>
        <p:txBody>
          <a:bodyPr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7890" y="2842211"/>
            <a:ext cx="5414510" cy="33474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128AB-198A-495F-8475-FDB360C9873F}" type="datetime1">
              <a:rPr lang="en-US" smtClean="0"/>
              <a:t>1/14/2026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3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235E-F8FD-479F-9FC7-18BE84110877}" type="datetime1">
              <a:rPr lang="en-US" smtClean="0"/>
              <a:t>1/14/2026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340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0F09B-68DA-462E-9DB4-4C9ADAB8CBCC}" type="datetime1">
              <a:rPr lang="en-US" smtClean="0"/>
              <a:t>1/14/2026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4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020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57200"/>
            <a:ext cx="5483352" cy="5744003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9989"/>
            <a:ext cx="4970822" cy="287121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C4E36-FABE-47EB-AA7F-C19A93824617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93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57199"/>
            <a:ext cx="4970822" cy="26674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457199"/>
            <a:ext cx="5483352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9" y="3322708"/>
            <a:ext cx="4970822" cy="2546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9CE6B-5DE6-4A2D-B72E-5E8969F9F56F}" type="datetime1">
              <a:rPr lang="en-US" smtClean="0"/>
              <a:t>1/14/2026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05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1048-0047-48CA-88BA-D69B470942CF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03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557784"/>
            <a:ext cx="2854452" cy="56434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12648" y="557784"/>
            <a:ext cx="7734300" cy="56434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3879-648C-49A9-81A2-0EF5946532D0}" type="datetime1">
              <a:rPr lang="en-US" smtClean="0"/>
              <a:t>1/14/2026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42E603F-28B7-4831-BF23-65FBAB13D5FB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7784"/>
            <a:ext cx="109728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6204"/>
            <a:ext cx="10972800" cy="4036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F481A142-DA77-4A5F-AD1F-14E6C18F0F5F}" type="datetime1">
              <a:rPr lang="en-US" smtClean="0"/>
              <a:t>1/14/2026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800" kern="1200" cap="all" spc="200" dirty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346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800" kern="1200" cap="all" spc="200" smtClean="0">
                <a:solidFill>
                  <a:schemeClr val="tx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0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1" r:id="rId6"/>
    <p:sldLayoutId id="2147483727" r:id="rId7"/>
    <p:sldLayoutId id="2147483728" r:id="rId8"/>
    <p:sldLayoutId id="2147483729" r:id="rId9"/>
    <p:sldLayoutId id="2147483730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2.jpg"/><Relationship Id="rId7" Type="http://schemas.openxmlformats.org/officeDocument/2006/relationships/image" Target="../media/image25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17.jpg"/><Relationship Id="rId9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5FE6C-5EE1-7002-4087-2C8D133BB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Background Fill">
            <a:extLst>
              <a:ext uri="{FF2B5EF4-FFF2-40B4-BE49-F238E27FC236}">
                <a16:creationId xmlns:a16="http://schemas.microsoft.com/office/drawing/2014/main" id="{A7C046CE-91FF-6B6E-F5EB-E61D743C4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B88DBBB3-1084-38F3-DA27-47DF5F2BE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3" r="-1" b="-1"/>
          <a:stretch>
            <a:fillRect/>
          </a:stretch>
        </p:blipFill>
        <p:spPr>
          <a:xfrm>
            <a:off x="1" y="-1"/>
            <a:ext cx="12188951" cy="6857999"/>
          </a:xfrm>
          <a:prstGeom prst="rect">
            <a:avLst/>
          </a:prstGeom>
        </p:spPr>
      </p:pic>
      <p:sp>
        <p:nvSpPr>
          <p:cNvPr id="32" name="Freeform: Shape 28">
            <a:extLst>
              <a:ext uri="{FF2B5EF4-FFF2-40B4-BE49-F238E27FC236}">
                <a16:creationId xmlns:a16="http://schemas.microsoft.com/office/drawing/2014/main" id="{BF20625E-0C18-4A18-5D74-763B8013B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3146" y="0"/>
            <a:ext cx="5308854" cy="6858000"/>
          </a:xfrm>
          <a:custGeom>
            <a:avLst/>
            <a:gdLst>
              <a:gd name="connsiteX0" fmla="*/ 762261 w 5308854"/>
              <a:gd name="connsiteY0" fmla="*/ 3126066 h 6858000"/>
              <a:gd name="connsiteX1" fmla="*/ 1334841 w 5308854"/>
              <a:gd name="connsiteY1" fmla="*/ 3698647 h 6858000"/>
              <a:gd name="connsiteX2" fmla="*/ 762261 w 5308854"/>
              <a:gd name="connsiteY2" fmla="*/ 4271227 h 6858000"/>
              <a:gd name="connsiteX3" fmla="*/ 189680 w 5308854"/>
              <a:gd name="connsiteY3" fmla="*/ 3698647 h 6858000"/>
              <a:gd name="connsiteX4" fmla="*/ 762261 w 5308854"/>
              <a:gd name="connsiteY4" fmla="*/ 3126066 h 6858000"/>
              <a:gd name="connsiteX5" fmla="*/ 1615276 w 5308854"/>
              <a:gd name="connsiteY5" fmla="*/ 1 h 6858000"/>
              <a:gd name="connsiteX6" fmla="*/ 5308854 w 5308854"/>
              <a:gd name="connsiteY6" fmla="*/ 1 h 6858000"/>
              <a:gd name="connsiteX7" fmla="*/ 5308854 w 5308854"/>
              <a:gd name="connsiteY7" fmla="*/ 6858000 h 6858000"/>
              <a:gd name="connsiteX8" fmla="*/ 421319 w 5308854"/>
              <a:gd name="connsiteY8" fmla="*/ 6858000 h 6858000"/>
              <a:gd name="connsiteX9" fmla="*/ 423985 w 5308854"/>
              <a:gd name="connsiteY9" fmla="*/ 6689087 h 6858000"/>
              <a:gd name="connsiteX10" fmla="*/ 744858 w 5308854"/>
              <a:gd name="connsiteY10" fmla="*/ 5524110 h 6858000"/>
              <a:gd name="connsiteX11" fmla="*/ 1432208 w 5308854"/>
              <a:gd name="connsiteY11" fmla="*/ 4367233 h 6858000"/>
              <a:gd name="connsiteX12" fmla="*/ 1254236 w 5308854"/>
              <a:gd name="connsiteY12" fmla="*/ 2707670 h 6858000"/>
              <a:gd name="connsiteX13" fmla="*/ 753112 w 5308854"/>
              <a:gd name="connsiteY13" fmla="*/ 2061744 h 6858000"/>
              <a:gd name="connsiteX14" fmla="*/ 1256342 w 5308854"/>
              <a:gd name="connsiteY14" fmla="*/ 352383 h 6858000"/>
              <a:gd name="connsiteX15" fmla="*/ 1589299 w 5308854"/>
              <a:gd name="connsiteY15" fmla="*/ 35856 h 6858000"/>
              <a:gd name="connsiteX16" fmla="*/ 0 w 5308854"/>
              <a:gd name="connsiteY16" fmla="*/ 0 h 6858000"/>
              <a:gd name="connsiteX17" fmla="*/ 952500 w 5308854"/>
              <a:gd name="connsiteY17" fmla="*/ 0 h 6858000"/>
              <a:gd name="connsiteX18" fmla="*/ 476250 w 5308854"/>
              <a:gd name="connsiteY18" fmla="*/ 476250 h 6858000"/>
              <a:gd name="connsiteX19" fmla="*/ 0 w 5308854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08854" h="6858000">
                <a:moveTo>
                  <a:pt x="762261" y="3126066"/>
                </a:moveTo>
                <a:cubicBezTo>
                  <a:pt x="1078489" y="3126066"/>
                  <a:pt x="1334841" y="3382419"/>
                  <a:pt x="1334841" y="3698647"/>
                </a:cubicBezTo>
                <a:cubicBezTo>
                  <a:pt x="1334841" y="4014874"/>
                  <a:pt x="1078489" y="4271227"/>
                  <a:pt x="762261" y="4271227"/>
                </a:cubicBezTo>
                <a:cubicBezTo>
                  <a:pt x="446033" y="4271227"/>
                  <a:pt x="189680" y="4014874"/>
                  <a:pt x="189680" y="3698647"/>
                </a:cubicBezTo>
                <a:cubicBezTo>
                  <a:pt x="189680" y="3382419"/>
                  <a:pt x="446033" y="3126066"/>
                  <a:pt x="762261" y="3126066"/>
                </a:cubicBezTo>
                <a:close/>
                <a:moveTo>
                  <a:pt x="1615276" y="1"/>
                </a:moveTo>
                <a:lnTo>
                  <a:pt x="5308854" y="1"/>
                </a:lnTo>
                <a:lnTo>
                  <a:pt x="5308854" y="6858000"/>
                </a:lnTo>
                <a:lnTo>
                  <a:pt x="421319" y="6858000"/>
                </a:lnTo>
                <a:lnTo>
                  <a:pt x="423985" y="6689087"/>
                </a:lnTo>
                <a:cubicBezTo>
                  <a:pt x="447583" y="6305641"/>
                  <a:pt x="558281" y="5915335"/>
                  <a:pt x="744858" y="5524110"/>
                </a:cubicBezTo>
                <a:cubicBezTo>
                  <a:pt x="936496" y="5120393"/>
                  <a:pt x="1206788" y="4755529"/>
                  <a:pt x="1432208" y="4367233"/>
                </a:cubicBezTo>
                <a:cubicBezTo>
                  <a:pt x="1748621" y="3820259"/>
                  <a:pt x="1769744" y="3222819"/>
                  <a:pt x="1254236" y="2707670"/>
                </a:cubicBezTo>
                <a:cubicBezTo>
                  <a:pt x="1062026" y="2515526"/>
                  <a:pt x="858029" y="2304578"/>
                  <a:pt x="753112" y="2061744"/>
                </a:cubicBezTo>
                <a:cubicBezTo>
                  <a:pt x="482581" y="1435614"/>
                  <a:pt x="679040" y="846731"/>
                  <a:pt x="1256342" y="352383"/>
                </a:cubicBezTo>
                <a:cubicBezTo>
                  <a:pt x="1372138" y="253188"/>
                  <a:pt x="1494267" y="152453"/>
                  <a:pt x="1589299" y="35856"/>
                </a:cubicBezTo>
                <a:close/>
                <a:moveTo>
                  <a:pt x="0" y="0"/>
                </a:moveTo>
                <a:lnTo>
                  <a:pt x="952500" y="0"/>
                </a:lnTo>
                <a:cubicBezTo>
                  <a:pt x="952500" y="263026"/>
                  <a:pt x="739276" y="476250"/>
                  <a:pt x="476250" y="476250"/>
                </a:cubicBezTo>
                <a:cubicBezTo>
                  <a:pt x="213224" y="476250"/>
                  <a:pt x="0" y="26302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9C95ED-8CF4-1CA3-FD7E-988BBB18D2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9998" y="2554948"/>
            <a:ext cx="2945282" cy="4003621"/>
          </a:xfrm>
        </p:spPr>
        <p:txBody>
          <a:bodyPr anchor="t">
            <a:normAutofit/>
          </a:bodyPr>
          <a:lstStyle/>
          <a:p>
            <a:pPr algn="r"/>
            <a:r>
              <a:rPr lang="pt-PT" sz="4200" dirty="0"/>
              <a:t>Newsletter DEQ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5FEA482-21A9-EEBB-3E1C-55031F3C4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7118" y="5146430"/>
            <a:ext cx="2938555" cy="1209917"/>
          </a:xfrm>
        </p:spPr>
        <p:txBody>
          <a:bodyPr anchor="ctr">
            <a:normAutofit/>
          </a:bodyPr>
          <a:lstStyle/>
          <a:p>
            <a:pPr algn="r"/>
            <a:r>
              <a:rPr lang="pt-PT" sz="2400" dirty="0"/>
              <a:t>Dulce Simão</a:t>
            </a:r>
          </a:p>
          <a:p>
            <a:pPr algn="r"/>
            <a:r>
              <a:rPr lang="pt-PT" sz="2400" dirty="0"/>
              <a:t>Zita Martins</a:t>
            </a:r>
          </a:p>
        </p:txBody>
      </p:sp>
      <p:pic>
        <p:nvPicPr>
          <p:cNvPr id="9" name="Imagem 8" descr="Uma imagem com texto, captura de ecrã, Tipo de letra, logótipo&#10;&#10;Os conteúdos gerados por IA podem estar incorretos.">
            <a:extLst>
              <a:ext uri="{FF2B5EF4-FFF2-40B4-BE49-F238E27FC236}">
                <a16:creationId xmlns:a16="http://schemas.microsoft.com/office/drawing/2014/main" id="{580D72F2-62C0-4937-6249-44333A67A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571" y="65081"/>
            <a:ext cx="3894114" cy="219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15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1E26A3-9CA2-C444-A2CC-59AB0FB78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8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F24008-8F70-D04B-F073-3A29F215D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698" y="-2"/>
            <a:ext cx="5602778" cy="14515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Objetivo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9B079F-14AF-838C-8184-5690369833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437" y="1778059"/>
            <a:ext cx="6478481" cy="475338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Melhorar</a:t>
            </a:r>
            <a:r>
              <a:rPr lang="en-US" sz="2800" dirty="0"/>
              <a:t> a </a:t>
            </a:r>
            <a:r>
              <a:rPr lang="en-US" sz="2800" dirty="0" err="1"/>
              <a:t>comunicação</a:t>
            </a:r>
            <a:r>
              <a:rPr lang="en-US" sz="2800" dirty="0"/>
              <a:t> de </a:t>
            </a:r>
            <a:r>
              <a:rPr lang="en-US" sz="2800" dirty="0" err="1"/>
              <a:t>informação</a:t>
            </a:r>
            <a:r>
              <a:rPr lang="en-US" sz="2800" dirty="0"/>
              <a:t> entre </a:t>
            </a:r>
            <a:r>
              <a:rPr lang="en-US" sz="2800" dirty="0" err="1"/>
              <a:t>docentes</a:t>
            </a:r>
            <a:r>
              <a:rPr lang="en-US" sz="2800" dirty="0"/>
              <a:t>, </a:t>
            </a:r>
            <a:r>
              <a:rPr lang="en-US" sz="2800" dirty="0" err="1"/>
              <a:t>colaboradores</a:t>
            </a:r>
            <a:r>
              <a:rPr lang="en-US" sz="2800" dirty="0"/>
              <a:t>, </a:t>
            </a:r>
            <a:r>
              <a:rPr lang="en-US" sz="2800" dirty="0" err="1"/>
              <a:t>investigadores</a:t>
            </a:r>
            <a:r>
              <a:rPr lang="en-US" sz="2800" dirty="0"/>
              <a:t>,  </a:t>
            </a:r>
            <a:r>
              <a:rPr lang="en-US" sz="2800" dirty="0" err="1"/>
              <a:t>alunos</a:t>
            </a:r>
            <a:r>
              <a:rPr lang="en-US" sz="2800" dirty="0"/>
              <a:t> de </a:t>
            </a:r>
            <a:r>
              <a:rPr lang="en-US" sz="2800" dirty="0" err="1"/>
              <a:t>doutoramento</a:t>
            </a:r>
            <a:r>
              <a:rPr lang="en-US" sz="2800" dirty="0"/>
              <a:t>, </a:t>
            </a:r>
            <a:r>
              <a:rPr lang="en-US" sz="2800" dirty="0" err="1"/>
              <a:t>não-docentes</a:t>
            </a:r>
            <a:r>
              <a:rPr lang="en-US" sz="2800" dirty="0"/>
              <a:t> e </a:t>
            </a:r>
            <a:r>
              <a:rPr lang="en-US" sz="2800" dirty="0" err="1"/>
              <a:t>docentes</a:t>
            </a:r>
            <a:r>
              <a:rPr lang="en-US" sz="2800" dirty="0"/>
              <a:t> </a:t>
            </a:r>
            <a:r>
              <a:rPr lang="en-US" sz="2800" dirty="0" err="1"/>
              <a:t>aposentados</a:t>
            </a:r>
            <a:r>
              <a:rPr lang="en-US" sz="2800" dirty="0"/>
              <a:t>.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Divulgar</a:t>
            </a:r>
            <a:r>
              <a:rPr lang="en-US" sz="2800" dirty="0"/>
              <a:t> </a:t>
            </a:r>
            <a:r>
              <a:rPr lang="en-US" sz="2800" dirty="0" err="1"/>
              <a:t>informações</a:t>
            </a:r>
            <a:r>
              <a:rPr lang="en-US" sz="2800" dirty="0"/>
              <a:t> </a:t>
            </a:r>
            <a:r>
              <a:rPr lang="en-US" sz="2800" dirty="0" err="1"/>
              <a:t>relevantes</a:t>
            </a:r>
            <a:r>
              <a:rPr lang="en-US" sz="2800" dirty="0"/>
              <a:t> do DEQ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dirty="0" err="1"/>
              <a:t>Comunicar</a:t>
            </a:r>
            <a:r>
              <a:rPr lang="en-US" sz="2800" dirty="0"/>
              <a:t> com o exterior do DEQ e da Universidade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A5785A8C-9E95-211D-C3F2-733A39CA8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00" r="42630"/>
          <a:stretch>
            <a:fillRect/>
          </a:stretch>
        </p:blipFill>
        <p:spPr>
          <a:xfrm>
            <a:off x="6465346" y="1"/>
            <a:ext cx="5726654" cy="6857999"/>
          </a:xfrm>
          <a:custGeom>
            <a:avLst/>
            <a:gdLst/>
            <a:ahLst/>
            <a:cxnLst/>
            <a:rect l="l" t="t" r="r" b="b"/>
            <a:pathLst>
              <a:path w="5726654" h="6857999">
                <a:moveTo>
                  <a:pt x="615191" y="3536634"/>
                </a:moveTo>
                <a:cubicBezTo>
                  <a:pt x="896629" y="3536634"/>
                  <a:pt x="1124779" y="3764784"/>
                  <a:pt x="1124779" y="4046222"/>
                </a:cubicBezTo>
                <a:cubicBezTo>
                  <a:pt x="1124779" y="4327660"/>
                  <a:pt x="896629" y="4555810"/>
                  <a:pt x="615191" y="4555810"/>
                </a:cubicBezTo>
                <a:cubicBezTo>
                  <a:pt x="333753" y="4555810"/>
                  <a:pt x="105603" y="4327660"/>
                  <a:pt x="105603" y="4046222"/>
                </a:cubicBezTo>
                <a:cubicBezTo>
                  <a:pt x="105603" y="3764784"/>
                  <a:pt x="333753" y="3536634"/>
                  <a:pt x="615191" y="3536634"/>
                </a:cubicBezTo>
                <a:close/>
                <a:moveTo>
                  <a:pt x="1497781" y="0"/>
                </a:moveTo>
                <a:lnTo>
                  <a:pt x="5726654" y="0"/>
                </a:lnTo>
                <a:lnTo>
                  <a:pt x="5726654" y="6857999"/>
                </a:lnTo>
                <a:lnTo>
                  <a:pt x="311758" y="6857999"/>
                </a:lnTo>
                <a:lnTo>
                  <a:pt x="314131" y="6707669"/>
                </a:lnTo>
                <a:cubicBezTo>
                  <a:pt x="335133" y="6366408"/>
                  <a:pt x="433652" y="6019041"/>
                  <a:pt x="599703" y="5670857"/>
                </a:cubicBezTo>
                <a:cubicBezTo>
                  <a:pt x="770258" y="5311555"/>
                  <a:pt x="1010814" y="4986831"/>
                  <a:pt x="1211434" y="4641254"/>
                </a:cubicBezTo>
                <a:cubicBezTo>
                  <a:pt x="1493037" y="4154455"/>
                  <a:pt x="1511836" y="3622743"/>
                  <a:pt x="1053042" y="3164268"/>
                </a:cubicBezTo>
                <a:cubicBezTo>
                  <a:pt x="881978" y="2993263"/>
                  <a:pt x="700423" y="2805522"/>
                  <a:pt x="607049" y="2589404"/>
                </a:cubicBezTo>
                <a:cubicBezTo>
                  <a:pt x="366280" y="2032157"/>
                  <a:pt x="541126" y="1508060"/>
                  <a:pt x="1054916" y="1068098"/>
                </a:cubicBezTo>
                <a:cubicBezTo>
                  <a:pt x="1261028" y="891534"/>
                  <a:pt x="1489689" y="709487"/>
                  <a:pt x="1502878" y="419994"/>
                </a:cubicBezTo>
                <a:cubicBezTo>
                  <a:pt x="1506390" y="341909"/>
                  <a:pt x="1507263" y="263519"/>
                  <a:pt x="1505905" y="184995"/>
                </a:cubicBezTo>
                <a:close/>
                <a:moveTo>
                  <a:pt x="14544" y="0"/>
                </a:moveTo>
                <a:lnTo>
                  <a:pt x="879353" y="0"/>
                </a:lnTo>
                <a:lnTo>
                  <a:pt x="892054" y="78051"/>
                </a:lnTo>
                <a:cubicBezTo>
                  <a:pt x="904493" y="285270"/>
                  <a:pt x="770272" y="479620"/>
                  <a:pt x="561941" y="535442"/>
                </a:cubicBezTo>
                <a:cubicBezTo>
                  <a:pt x="323847" y="599239"/>
                  <a:pt x="79117" y="457944"/>
                  <a:pt x="15320" y="219851"/>
                </a:cubicBezTo>
                <a:cubicBezTo>
                  <a:pt x="-630" y="160328"/>
                  <a:pt x="-3761" y="100390"/>
                  <a:pt x="4235" y="4296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45023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FB37AA-6B1B-D300-EABD-D7059588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042E603F-28B7-4831-BF23-65FBAB13D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D39700F-2B10-4402-A7DD-06EE224588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8" name="Background Fill">
            <a:extLst>
              <a:ext uri="{FF2B5EF4-FFF2-40B4-BE49-F238E27FC236}">
                <a16:creationId xmlns:a16="http://schemas.microsoft.com/office/drawing/2014/main" id="{B937640E-EF7A-4A6C-A950-D12B7D5C92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6ADA084-C86B-4F3C-8077-6A8999CC4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1C3AE824-47B2-D30E-FA85-1CF34AEF6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78"/>
          <a:stretch>
            <a:fillRect/>
          </a:stretch>
        </p:blipFill>
        <p:spPr>
          <a:xfrm>
            <a:off x="6761556" y="1"/>
            <a:ext cx="5430443" cy="6857999"/>
          </a:xfrm>
          <a:custGeom>
            <a:avLst/>
            <a:gdLst/>
            <a:ahLst/>
            <a:cxnLst/>
            <a:rect l="l" t="t" r="r" b="b"/>
            <a:pathLst>
              <a:path w="5726654" h="6857999">
                <a:moveTo>
                  <a:pt x="615191" y="3536634"/>
                </a:moveTo>
                <a:cubicBezTo>
                  <a:pt x="896629" y="3536634"/>
                  <a:pt x="1124779" y="3764784"/>
                  <a:pt x="1124779" y="4046222"/>
                </a:cubicBezTo>
                <a:cubicBezTo>
                  <a:pt x="1124779" y="4327660"/>
                  <a:pt x="896629" y="4555810"/>
                  <a:pt x="615191" y="4555810"/>
                </a:cubicBezTo>
                <a:cubicBezTo>
                  <a:pt x="333753" y="4555810"/>
                  <a:pt x="105603" y="4327660"/>
                  <a:pt x="105603" y="4046222"/>
                </a:cubicBezTo>
                <a:cubicBezTo>
                  <a:pt x="105603" y="3764784"/>
                  <a:pt x="333753" y="3536634"/>
                  <a:pt x="615191" y="3536634"/>
                </a:cubicBezTo>
                <a:close/>
                <a:moveTo>
                  <a:pt x="1497781" y="0"/>
                </a:moveTo>
                <a:lnTo>
                  <a:pt x="5726654" y="0"/>
                </a:lnTo>
                <a:lnTo>
                  <a:pt x="5726654" y="6857999"/>
                </a:lnTo>
                <a:lnTo>
                  <a:pt x="311758" y="6857999"/>
                </a:lnTo>
                <a:lnTo>
                  <a:pt x="314131" y="6707669"/>
                </a:lnTo>
                <a:cubicBezTo>
                  <a:pt x="335133" y="6366408"/>
                  <a:pt x="433652" y="6019041"/>
                  <a:pt x="599703" y="5670857"/>
                </a:cubicBezTo>
                <a:cubicBezTo>
                  <a:pt x="770258" y="5311555"/>
                  <a:pt x="1010814" y="4986831"/>
                  <a:pt x="1211434" y="4641254"/>
                </a:cubicBezTo>
                <a:cubicBezTo>
                  <a:pt x="1493037" y="4154455"/>
                  <a:pt x="1511836" y="3622743"/>
                  <a:pt x="1053042" y="3164268"/>
                </a:cubicBezTo>
                <a:cubicBezTo>
                  <a:pt x="881978" y="2993263"/>
                  <a:pt x="700423" y="2805522"/>
                  <a:pt x="607049" y="2589404"/>
                </a:cubicBezTo>
                <a:cubicBezTo>
                  <a:pt x="366280" y="2032157"/>
                  <a:pt x="541126" y="1508060"/>
                  <a:pt x="1054916" y="1068098"/>
                </a:cubicBezTo>
                <a:cubicBezTo>
                  <a:pt x="1261028" y="891534"/>
                  <a:pt x="1489689" y="709487"/>
                  <a:pt x="1502878" y="419994"/>
                </a:cubicBezTo>
                <a:cubicBezTo>
                  <a:pt x="1506390" y="341909"/>
                  <a:pt x="1507263" y="263519"/>
                  <a:pt x="1505905" y="184995"/>
                </a:cubicBezTo>
                <a:close/>
                <a:moveTo>
                  <a:pt x="14544" y="0"/>
                </a:moveTo>
                <a:lnTo>
                  <a:pt x="879353" y="0"/>
                </a:lnTo>
                <a:lnTo>
                  <a:pt x="892054" y="78051"/>
                </a:lnTo>
                <a:cubicBezTo>
                  <a:pt x="904493" y="285270"/>
                  <a:pt x="770272" y="479620"/>
                  <a:pt x="561941" y="535442"/>
                </a:cubicBezTo>
                <a:cubicBezTo>
                  <a:pt x="323847" y="599239"/>
                  <a:pt x="79117" y="457944"/>
                  <a:pt x="15320" y="219851"/>
                </a:cubicBezTo>
                <a:cubicBezTo>
                  <a:pt x="-630" y="160328"/>
                  <a:pt x="-3761" y="100390"/>
                  <a:pt x="4235" y="42968"/>
                </a:cubicBezTo>
                <a:close/>
              </a:path>
            </a:pathLst>
          </a:cu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ABC25331-0BE0-6205-BC03-66ABD59BD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238" y="-167293"/>
            <a:ext cx="5752761" cy="1997681"/>
          </a:xfrm>
        </p:spPr>
        <p:txBody>
          <a:bodyPr>
            <a:normAutofit/>
          </a:bodyPr>
          <a:lstStyle/>
          <a:p>
            <a:r>
              <a:rPr lang="pt-PT" dirty="0"/>
              <a:t>9 Edições / ano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343CE2E2-E501-E428-9EBD-E0322C9ECE6A}"/>
              </a:ext>
            </a:extLst>
          </p:cNvPr>
          <p:cNvSpPr txBox="1">
            <a:spLocks/>
          </p:cNvSpPr>
          <p:nvPr/>
        </p:nvSpPr>
        <p:spPr>
          <a:xfrm>
            <a:off x="-3050" y="2697647"/>
            <a:ext cx="8903623" cy="4659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Fevereiro, Março, Abril, Maio, Junho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Julho/Agosto/Setembro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Outubro, Novembro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Dezembro/Janeiro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6C22EB41-56CF-DC29-4365-7A248478CF5D}"/>
              </a:ext>
            </a:extLst>
          </p:cNvPr>
          <p:cNvSpPr txBox="1">
            <a:spLocks/>
          </p:cNvSpPr>
          <p:nvPr/>
        </p:nvSpPr>
        <p:spPr>
          <a:xfrm>
            <a:off x="225674" y="4595513"/>
            <a:ext cx="6535883" cy="1997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400" dirty="0"/>
              <a:t>Início Janeiro 2018</a:t>
            </a:r>
          </a:p>
        </p:txBody>
      </p:sp>
    </p:spTree>
    <p:extLst>
      <p:ext uri="{BB962C8B-B14F-4D97-AF65-F5344CB8AC3E}">
        <p14:creationId xmlns:p14="http://schemas.microsoft.com/office/powerpoint/2010/main" val="2589730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DC3C5-9769-7985-A1DE-84B718B13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8873C147-8E82-D143-021B-DD004404B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408BE78-1D19-B72A-5F9B-A84F866F4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8" name="Background Fill">
            <a:extLst>
              <a:ext uri="{FF2B5EF4-FFF2-40B4-BE49-F238E27FC236}">
                <a16:creationId xmlns:a16="http://schemas.microsoft.com/office/drawing/2014/main" id="{92F21971-C957-BDD2-05F6-618D5FA9F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9D1A4E5-081A-5113-D3C4-22F59BB60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29217A2-2D5F-BDF6-6BEA-EA6B26639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807" y="-609271"/>
            <a:ext cx="5602778" cy="14515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Secções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F7EF85-B6A0-AE18-4AF9-E0B5FA5C92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84714" y="861516"/>
            <a:ext cx="7904863" cy="68579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>
              <a:lnSpc>
                <a:spcPct val="100000"/>
              </a:lnSpc>
            </a:pPr>
            <a:r>
              <a:rPr lang="en-US" sz="2400" dirty="0" err="1"/>
              <a:t>Projetos</a:t>
            </a:r>
            <a:r>
              <a:rPr lang="en-US" sz="2400" dirty="0"/>
              <a:t> </a:t>
            </a:r>
            <a:r>
              <a:rPr lang="en-US" sz="2400" dirty="0" err="1"/>
              <a:t>financiados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Conferências</a:t>
            </a:r>
            <a:r>
              <a:rPr lang="en-US" sz="2400" dirty="0"/>
              <a:t>, </a:t>
            </a:r>
            <a:r>
              <a:rPr lang="en-US" sz="2400" dirty="0" err="1"/>
              <a:t>seminários</a:t>
            </a:r>
            <a:r>
              <a:rPr lang="en-US" sz="2400" dirty="0"/>
              <a:t>, e palestras </a:t>
            </a:r>
            <a:r>
              <a:rPr lang="en-US" sz="2400" dirty="0" err="1"/>
              <a:t>convidadas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Apresentações</a:t>
            </a:r>
            <a:r>
              <a:rPr lang="en-US" sz="2400" dirty="0"/>
              <a:t> </a:t>
            </a:r>
            <a:r>
              <a:rPr lang="en-US" sz="2400" dirty="0" err="1"/>
              <a:t>orais</a:t>
            </a:r>
            <a:r>
              <a:rPr lang="en-US" sz="2400" dirty="0"/>
              <a:t> (</a:t>
            </a:r>
            <a:r>
              <a:rPr lang="en-US" sz="2400" dirty="0" err="1"/>
              <a:t>não</a:t>
            </a:r>
            <a:r>
              <a:rPr lang="en-US" sz="2400" dirty="0"/>
              <a:t> </a:t>
            </a:r>
            <a:r>
              <a:rPr lang="en-US" sz="2400" dirty="0" err="1"/>
              <a:t>convidadas</a:t>
            </a:r>
            <a:r>
              <a:rPr lang="en-US" sz="2400" dirty="0"/>
              <a:t>)</a:t>
            </a:r>
          </a:p>
          <a:p>
            <a:pPr marL="342900">
              <a:lnSpc>
                <a:spcPct val="100000"/>
              </a:lnSpc>
            </a:pPr>
            <a:r>
              <a:rPr lang="en-US" sz="2400" dirty="0"/>
              <a:t>Posters</a:t>
            </a:r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Publicações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Prémios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Assuntos</a:t>
            </a:r>
            <a:r>
              <a:rPr lang="en-US" sz="2400" dirty="0"/>
              <a:t> </a:t>
            </a:r>
            <a:r>
              <a:rPr lang="en-US" sz="2400" dirty="0" err="1"/>
              <a:t>pedagógicos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Atividades</a:t>
            </a:r>
            <a:r>
              <a:rPr lang="en-US" sz="2400" dirty="0"/>
              <a:t> de </a:t>
            </a:r>
            <a:r>
              <a:rPr lang="en-US" sz="2400" dirty="0" err="1"/>
              <a:t>investigação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Eventos</a:t>
            </a:r>
            <a:r>
              <a:rPr lang="en-US" sz="2400" dirty="0"/>
              <a:t> de </a:t>
            </a:r>
            <a:r>
              <a:rPr lang="en-US" sz="2400" dirty="0" err="1"/>
              <a:t>comunicação</a:t>
            </a:r>
            <a:r>
              <a:rPr lang="en-US" sz="2400" dirty="0"/>
              <a:t> de </a:t>
            </a:r>
            <a:r>
              <a:rPr lang="en-US" sz="2400" dirty="0" err="1"/>
              <a:t>Ciência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Provas</a:t>
            </a:r>
            <a:r>
              <a:rPr lang="en-US" sz="2400" dirty="0"/>
              <a:t> </a:t>
            </a:r>
            <a:r>
              <a:rPr lang="en-US" sz="2400" dirty="0" err="1"/>
              <a:t>académicas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/>
              <a:t>Outros </a:t>
            </a:r>
            <a:r>
              <a:rPr lang="en-US" sz="2400" dirty="0" err="1"/>
              <a:t>assuntos</a:t>
            </a:r>
            <a:endParaRPr lang="en-US" sz="2400" dirty="0"/>
          </a:p>
          <a:p>
            <a:pPr marL="342900">
              <a:lnSpc>
                <a:spcPct val="100000"/>
              </a:lnSpc>
            </a:pPr>
            <a:r>
              <a:rPr lang="en-US" sz="2400" dirty="0" err="1"/>
              <a:t>Eventos</a:t>
            </a:r>
            <a:r>
              <a:rPr lang="en-US" sz="2400" dirty="0"/>
              <a:t> </a:t>
            </a:r>
            <a:r>
              <a:rPr lang="en-US" sz="2400" dirty="0" err="1"/>
              <a:t>futuros</a:t>
            </a:r>
            <a:endParaRPr lang="en-US" sz="2400" dirty="0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A94F34A2-68EB-AB20-CA4A-8E1E96480B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29" t="873" r="29901" b="-873"/>
          <a:stretch>
            <a:fillRect/>
          </a:stretch>
        </p:blipFill>
        <p:spPr>
          <a:xfrm>
            <a:off x="6465346" y="1"/>
            <a:ext cx="5726654" cy="6857999"/>
          </a:xfrm>
          <a:custGeom>
            <a:avLst/>
            <a:gdLst/>
            <a:ahLst/>
            <a:cxnLst/>
            <a:rect l="l" t="t" r="r" b="b"/>
            <a:pathLst>
              <a:path w="5726654" h="6857999">
                <a:moveTo>
                  <a:pt x="615191" y="3536634"/>
                </a:moveTo>
                <a:cubicBezTo>
                  <a:pt x="896629" y="3536634"/>
                  <a:pt x="1124779" y="3764784"/>
                  <a:pt x="1124779" y="4046222"/>
                </a:cubicBezTo>
                <a:cubicBezTo>
                  <a:pt x="1124779" y="4327660"/>
                  <a:pt x="896629" y="4555810"/>
                  <a:pt x="615191" y="4555810"/>
                </a:cubicBezTo>
                <a:cubicBezTo>
                  <a:pt x="333753" y="4555810"/>
                  <a:pt x="105603" y="4327660"/>
                  <a:pt x="105603" y="4046222"/>
                </a:cubicBezTo>
                <a:cubicBezTo>
                  <a:pt x="105603" y="3764784"/>
                  <a:pt x="333753" y="3536634"/>
                  <a:pt x="615191" y="3536634"/>
                </a:cubicBezTo>
                <a:close/>
                <a:moveTo>
                  <a:pt x="1497781" y="0"/>
                </a:moveTo>
                <a:lnTo>
                  <a:pt x="5726654" y="0"/>
                </a:lnTo>
                <a:lnTo>
                  <a:pt x="5726654" y="6857999"/>
                </a:lnTo>
                <a:lnTo>
                  <a:pt x="311758" y="6857999"/>
                </a:lnTo>
                <a:lnTo>
                  <a:pt x="314131" y="6707669"/>
                </a:lnTo>
                <a:cubicBezTo>
                  <a:pt x="335133" y="6366408"/>
                  <a:pt x="433652" y="6019041"/>
                  <a:pt x="599703" y="5670857"/>
                </a:cubicBezTo>
                <a:cubicBezTo>
                  <a:pt x="770258" y="5311555"/>
                  <a:pt x="1010814" y="4986831"/>
                  <a:pt x="1211434" y="4641254"/>
                </a:cubicBezTo>
                <a:cubicBezTo>
                  <a:pt x="1493037" y="4154455"/>
                  <a:pt x="1511836" y="3622743"/>
                  <a:pt x="1053042" y="3164268"/>
                </a:cubicBezTo>
                <a:cubicBezTo>
                  <a:pt x="881978" y="2993263"/>
                  <a:pt x="700423" y="2805522"/>
                  <a:pt x="607049" y="2589404"/>
                </a:cubicBezTo>
                <a:cubicBezTo>
                  <a:pt x="366280" y="2032157"/>
                  <a:pt x="541126" y="1508060"/>
                  <a:pt x="1054916" y="1068098"/>
                </a:cubicBezTo>
                <a:cubicBezTo>
                  <a:pt x="1261028" y="891534"/>
                  <a:pt x="1489689" y="709487"/>
                  <a:pt x="1502878" y="419994"/>
                </a:cubicBezTo>
                <a:cubicBezTo>
                  <a:pt x="1506390" y="341909"/>
                  <a:pt x="1507263" y="263519"/>
                  <a:pt x="1505905" y="184995"/>
                </a:cubicBezTo>
                <a:close/>
                <a:moveTo>
                  <a:pt x="14544" y="0"/>
                </a:moveTo>
                <a:lnTo>
                  <a:pt x="879353" y="0"/>
                </a:lnTo>
                <a:lnTo>
                  <a:pt x="892054" y="78051"/>
                </a:lnTo>
                <a:cubicBezTo>
                  <a:pt x="904493" y="285270"/>
                  <a:pt x="770272" y="479620"/>
                  <a:pt x="561941" y="535442"/>
                </a:cubicBezTo>
                <a:cubicBezTo>
                  <a:pt x="323847" y="599239"/>
                  <a:pt x="79117" y="457944"/>
                  <a:pt x="15320" y="219851"/>
                </a:cubicBezTo>
                <a:cubicBezTo>
                  <a:pt x="-630" y="160328"/>
                  <a:pt x="-3761" y="100390"/>
                  <a:pt x="4235" y="4296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0692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7C6495-A462-CC18-ADDE-C6C768ADD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C7BC1E0-1C8D-47CB-B48A-D3D0D2EF0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AD1C04B-04EF-43BA-B2AB-6F52AF8B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8A4BBC-629E-C885-2680-02B28EF77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180" y="533331"/>
            <a:ext cx="4298417" cy="25393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latin typeface="+mj-lt"/>
                <a:ea typeface="+mj-ea"/>
                <a:cs typeface="+mj-cs"/>
              </a:rPr>
              <a:t>Projetos</a:t>
            </a:r>
            <a:r>
              <a:rPr lang="en-US" sz="4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latin typeface="+mj-lt"/>
                <a:ea typeface="+mj-ea"/>
                <a:cs typeface="+mj-cs"/>
              </a:rPr>
              <a:t>Financiados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6A57FF8C-AA0B-17B8-32CC-D89807C12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9" t="-1465" r="7823" b="1465"/>
          <a:stretch>
            <a:fillRect/>
          </a:stretch>
        </p:blipFill>
        <p:spPr>
          <a:xfrm>
            <a:off x="5249013" y="-1"/>
            <a:ext cx="6939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53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67F928-855D-E400-C21A-107870369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CEE751AD-71F3-6957-C9AC-995E0F51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DC2BB13-69D8-26DA-9C4E-3C2D1572F0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E41B87BA-223D-7FF4-8B4C-BF027F46B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4A4636-E74B-F192-5B04-206320FA6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650" y="889610"/>
            <a:ext cx="5252937" cy="253939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t-PT" sz="4400" dirty="0"/>
              <a:t>Conferências Seminários</a:t>
            </a:r>
            <a:br>
              <a:rPr lang="pt-PT" sz="4400" dirty="0"/>
            </a:br>
            <a:r>
              <a:rPr lang="pt-PT" sz="4400" dirty="0"/>
              <a:t>Palestras convidadas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A662E554-D354-5F1E-208E-252D8878F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" b="259"/>
          <a:stretch/>
        </p:blipFill>
        <p:spPr>
          <a:xfrm>
            <a:off x="6446483" y="0"/>
            <a:ext cx="5375867" cy="686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89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AD0C2C-B5F1-E172-9FA1-1BDDB002E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5AD04B1D-6626-21DC-4486-2A75BB814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E3A23D3-033A-BEFB-18B4-325E2D413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EB053A5-9862-D547-057B-3D3F6F08D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271ACE-40BB-E0F2-87B8-A7D80607B5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158" y="1196502"/>
            <a:ext cx="5077233" cy="29365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t-PT" sz="4400" dirty="0"/>
              <a:t>Apresentações orais (não convidadas)</a:t>
            </a:r>
            <a:br>
              <a:rPr lang="pt-PT" sz="4400" dirty="0"/>
            </a:br>
            <a:r>
              <a:rPr lang="pt-PT" sz="4400" dirty="0"/>
              <a:t>Posters</a:t>
            </a:r>
            <a:br>
              <a:rPr lang="pt-PT" sz="4400" dirty="0"/>
            </a:br>
            <a:endParaRPr lang="pt-PT" sz="4400" dirty="0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AC7CA408-6EC0-B08B-7745-BCDDD7C4AD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r="6179"/>
          <a:stretch/>
        </p:blipFill>
        <p:spPr>
          <a:xfrm>
            <a:off x="5056905" y="-1"/>
            <a:ext cx="6939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89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2DBDB7-1FA5-B330-616B-B06512B02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B30D035A-C885-9263-B1A0-8AA4F5451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327F732-A605-B47A-8FC4-14B92B728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03309EB-A726-0914-EE42-6C6691528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2912A6E-68CC-8291-B95C-73D0F96E6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992" y="2042808"/>
            <a:ext cx="4298417" cy="8937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z="4400" dirty="0"/>
              <a:t>Publicações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DB91163C-5F8F-6A21-FB43-9D80638702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8" r="3948"/>
          <a:stretch/>
        </p:blipFill>
        <p:spPr>
          <a:xfrm>
            <a:off x="4892409" y="0"/>
            <a:ext cx="7015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59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C83823-5394-725B-F67A-839E83F71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059A315D-FA9C-6337-B925-C65EDEC5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8E1AE94D-FCB8-3778-36F1-EA4F5BE56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52FAE65-1E66-4CE1-7B99-59A337192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6335F10-E99A-E381-7F03-A24DDD2CA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180" y="533331"/>
            <a:ext cx="4298417" cy="25393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latin typeface="+mj-lt"/>
                <a:ea typeface="+mj-ea"/>
                <a:cs typeface="+mj-cs"/>
              </a:rPr>
              <a:t>Provas</a:t>
            </a:r>
            <a:r>
              <a:rPr lang="en-US" sz="44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4400" kern="1200" dirty="0" err="1">
                <a:latin typeface="+mj-lt"/>
                <a:ea typeface="+mj-ea"/>
                <a:cs typeface="+mj-cs"/>
              </a:rPr>
              <a:t>Académicas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4780224C-A93C-8F39-C782-9FC814C83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8" r="6751"/>
          <a:stretch>
            <a:fillRect/>
          </a:stretch>
        </p:blipFill>
        <p:spPr>
          <a:xfrm>
            <a:off x="6748135" y="0"/>
            <a:ext cx="5375867" cy="686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4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D641E-DDCA-C199-129C-18DD886FD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186E63E3-91D8-5344-C5EA-78471390D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AAC9DA0-AEE7-7948-CA9D-D52C0F8E2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1C249D4-B15F-5FFF-33A5-535706AC9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1F36581-CF0F-7D69-7016-ECFE0E0DF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920" y="2140299"/>
            <a:ext cx="2485293" cy="9625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 err="1">
                <a:latin typeface="+mj-lt"/>
                <a:ea typeface="+mj-ea"/>
                <a:cs typeface="+mj-cs"/>
              </a:rPr>
              <a:t>Prémios</a:t>
            </a:r>
            <a:endParaRPr lang="en-US" sz="44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93BEDE70-EFDA-EC71-2A80-68E5068BE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8" r="6620"/>
          <a:stretch>
            <a:fillRect/>
          </a:stretch>
        </p:blipFill>
        <p:spPr>
          <a:xfrm>
            <a:off x="5480739" y="0"/>
            <a:ext cx="6290267" cy="686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848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2D579C-03CE-C451-0E4B-4C1404645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9CE14D1D-07BE-A008-466E-5C2D8171B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E72131A-3618-65B8-37F8-7875FA14F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0420A350-89FC-79FF-8FE6-6B5D21AE66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01CD5A8-135A-C9A3-9D50-75D580F66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259" y="1459150"/>
            <a:ext cx="4172168" cy="16145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z="4400" dirty="0"/>
              <a:t>Assuntos Pedagógicos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C0892F8A-029F-5E19-8D09-182DCB299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9" t="-1" r="479" b="7019"/>
          <a:stretch>
            <a:fillRect/>
          </a:stretch>
        </p:blipFill>
        <p:spPr>
          <a:xfrm>
            <a:off x="5850152" y="-1"/>
            <a:ext cx="5754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672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8AE70-471E-4181-A371-F0E397D3F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1B1B094E-66F3-5207-47F8-4379EFDA2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DAE777-97A4-C661-9357-E269BE04E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094E61C-88A9-930E-1272-97C1EEF4F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B0BA893-1C82-C948-057F-E5AF3B9F5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6259" y="1459150"/>
            <a:ext cx="4172168" cy="16145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z="4400" dirty="0"/>
              <a:t>Atividades de Investigação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265AE5EC-95F0-B2B6-0D03-30C431AB1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5" r="-11644" b="1685"/>
          <a:stretch>
            <a:fillRect/>
          </a:stretch>
        </p:blipFill>
        <p:spPr>
          <a:xfrm>
            <a:off x="6096000" y="-1"/>
            <a:ext cx="57548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40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5712C0-7CDF-C276-56E7-5C67E1240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C1F1964D-9542-D1A1-9BC5-5721E0201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8482BB4-4567-47F2-31DA-B0C914F13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1CC88829-F3DB-93C2-1003-A6C8B512C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2A3D3A1-3112-086E-F31C-3727D7AEF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27" y="1358536"/>
            <a:ext cx="5087524" cy="22768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z="4400" dirty="0"/>
              <a:t>Eventos de Comunicação em Ciência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FF85FB7B-3606-4F75-C39A-35A269FE57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0" r="1618" b="23036"/>
          <a:stretch>
            <a:fillRect/>
          </a:stretch>
        </p:blipFill>
        <p:spPr>
          <a:xfrm>
            <a:off x="6230983" y="0"/>
            <a:ext cx="5394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574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A279B9-2766-0FD1-C401-C84CD031B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9" name="Background Fill">
            <a:extLst>
              <a:ext uri="{FF2B5EF4-FFF2-40B4-BE49-F238E27FC236}">
                <a16:creationId xmlns:a16="http://schemas.microsoft.com/office/drawing/2014/main" id="{1BCDFAD7-FDEA-5BB6-E3CD-B1AE6851C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3044AEA-455E-12D1-DD7C-223E9B1A9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993379C-0EDA-8A74-D8A3-3B2C9137A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1"/>
            <a:ext cx="6939937" cy="6453893"/>
          </a:xfrm>
          <a:custGeom>
            <a:avLst/>
            <a:gdLst>
              <a:gd name="connsiteX0" fmla="*/ 111814 w 4695433"/>
              <a:gd name="connsiteY0" fmla="*/ 3049004 h 4582435"/>
              <a:gd name="connsiteX1" fmla="*/ 297409 w 4695433"/>
              <a:gd name="connsiteY1" fmla="*/ 3091902 h 4582435"/>
              <a:gd name="connsiteX2" fmla="*/ 416673 w 4695433"/>
              <a:gd name="connsiteY2" fmla="*/ 3537003 h 4582435"/>
              <a:gd name="connsiteX3" fmla="*/ 31751 w 4695433"/>
              <a:gd name="connsiteY3" fmla="*/ 3683368 h 4582435"/>
              <a:gd name="connsiteX4" fmla="*/ 0 w 4695433"/>
              <a:gd name="connsiteY4" fmla="*/ 3669070 h 4582435"/>
              <a:gd name="connsiteX5" fmla="*/ 0 w 4695433"/>
              <a:gd name="connsiteY5" fmla="*/ 3079852 h 4582435"/>
              <a:gd name="connsiteX6" fmla="*/ 35156 w 4695433"/>
              <a:gd name="connsiteY6" fmla="*/ 3063756 h 4582435"/>
              <a:gd name="connsiteX7" fmla="*/ 111814 w 4695433"/>
              <a:gd name="connsiteY7" fmla="*/ 3049004 h 4582435"/>
              <a:gd name="connsiteX8" fmla="*/ 0 w 4695433"/>
              <a:gd name="connsiteY8" fmla="*/ 0 h 4582435"/>
              <a:gd name="connsiteX9" fmla="*/ 4695433 w 4695433"/>
              <a:gd name="connsiteY9" fmla="*/ 0 h 4582435"/>
              <a:gd name="connsiteX10" fmla="*/ 4663044 w 4695433"/>
              <a:gd name="connsiteY10" fmla="*/ 68762 h 4582435"/>
              <a:gd name="connsiteX11" fmla="*/ 4571319 w 4695433"/>
              <a:gd name="connsiteY11" fmla="*/ 201411 h 4582435"/>
              <a:gd name="connsiteX12" fmla="*/ 4099777 w 4695433"/>
              <a:gd name="connsiteY12" fmla="*/ 504347 h 4582435"/>
              <a:gd name="connsiteX13" fmla="*/ 3811860 w 4695433"/>
              <a:gd name="connsiteY13" fmla="*/ 1682068 h 4582435"/>
              <a:gd name="connsiteX14" fmla="*/ 3167043 w 4695433"/>
              <a:gd name="connsiteY14" fmla="*/ 4278500 h 4582435"/>
              <a:gd name="connsiteX15" fmla="*/ 2640955 w 4695433"/>
              <a:gd name="connsiteY15" fmla="*/ 4485587 h 4582435"/>
              <a:gd name="connsiteX16" fmla="*/ 1495663 w 4695433"/>
              <a:gd name="connsiteY16" fmla="*/ 4435228 h 4582435"/>
              <a:gd name="connsiteX17" fmla="*/ 1020813 w 4695433"/>
              <a:gd name="connsiteY17" fmla="*/ 3838149 h 4582435"/>
              <a:gd name="connsiteX18" fmla="*/ 626404 w 4695433"/>
              <a:gd name="connsiteY18" fmla="*/ 3045292 h 4582435"/>
              <a:gd name="connsiteX19" fmla="*/ 147061 w 4695433"/>
              <a:gd name="connsiteY19" fmla="*/ 2765401 h 4582435"/>
              <a:gd name="connsiteX20" fmla="*/ 0 w 4695433"/>
              <a:gd name="connsiteY20" fmla="*/ 2736690 h 4582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695433" h="4582435">
                <a:moveTo>
                  <a:pt x="111814" y="3049004"/>
                </a:moveTo>
                <a:cubicBezTo>
                  <a:pt x="174417" y="3044581"/>
                  <a:pt x="238967" y="3058160"/>
                  <a:pt x="297409" y="3091902"/>
                </a:cubicBezTo>
                <a:cubicBezTo>
                  <a:pt x="453255" y="3181878"/>
                  <a:pt x="506651" y="3381158"/>
                  <a:pt x="416673" y="3537003"/>
                </a:cubicBezTo>
                <a:cubicBezTo>
                  <a:pt x="337943" y="3673368"/>
                  <a:pt x="175529" y="3731295"/>
                  <a:pt x="31751" y="3683368"/>
                </a:cubicBezTo>
                <a:lnTo>
                  <a:pt x="0" y="3669070"/>
                </a:lnTo>
                <a:lnTo>
                  <a:pt x="0" y="3079852"/>
                </a:lnTo>
                <a:lnTo>
                  <a:pt x="35156" y="3063756"/>
                </a:lnTo>
                <a:cubicBezTo>
                  <a:pt x="59982" y="3055817"/>
                  <a:pt x="85729" y="3050848"/>
                  <a:pt x="111814" y="3049004"/>
                </a:cubicBezTo>
                <a:close/>
                <a:moveTo>
                  <a:pt x="0" y="0"/>
                </a:moveTo>
                <a:lnTo>
                  <a:pt x="4695433" y="0"/>
                </a:lnTo>
                <a:lnTo>
                  <a:pt x="4663044" y="68762"/>
                </a:lnTo>
                <a:cubicBezTo>
                  <a:pt x="4636274" y="118744"/>
                  <a:pt x="4605467" y="163546"/>
                  <a:pt x="4571319" y="201411"/>
                </a:cubicBezTo>
                <a:cubicBezTo>
                  <a:pt x="4449886" y="335755"/>
                  <a:pt x="4268949" y="426743"/>
                  <a:pt x="4099777" y="504347"/>
                </a:cubicBezTo>
                <a:cubicBezTo>
                  <a:pt x="3604896" y="731933"/>
                  <a:pt x="3591784" y="1317548"/>
                  <a:pt x="3811860" y="1682068"/>
                </a:cubicBezTo>
                <a:cubicBezTo>
                  <a:pt x="4454413" y="2741008"/>
                  <a:pt x="4084752" y="3706193"/>
                  <a:pt x="3167043" y="4278500"/>
                </a:cubicBezTo>
                <a:cubicBezTo>
                  <a:pt x="3009772" y="4376529"/>
                  <a:pt x="2817700" y="4417630"/>
                  <a:pt x="2640955" y="4485587"/>
                </a:cubicBezTo>
                <a:cubicBezTo>
                  <a:pt x="2250950" y="4603206"/>
                  <a:pt x="1866703" y="4642930"/>
                  <a:pt x="1495663" y="4435228"/>
                </a:cubicBezTo>
                <a:cubicBezTo>
                  <a:pt x="1259049" y="4302759"/>
                  <a:pt x="1121911" y="4090107"/>
                  <a:pt x="1020813" y="3838149"/>
                </a:cubicBezTo>
                <a:cubicBezTo>
                  <a:pt x="910679" y="3564211"/>
                  <a:pt x="784571" y="3292847"/>
                  <a:pt x="626404" y="3045292"/>
                </a:cubicBezTo>
                <a:cubicBezTo>
                  <a:pt x="516355" y="2873268"/>
                  <a:pt x="336073" y="2807363"/>
                  <a:pt x="147061" y="2765401"/>
                </a:cubicBezTo>
                <a:lnTo>
                  <a:pt x="0" y="27366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218AE0-2168-BAC8-EC96-6B51D5B010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939" y="2478452"/>
            <a:ext cx="5087524" cy="7484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t-PT" sz="4400" dirty="0"/>
              <a:t>Outros assuntos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DB28BAC2-B1C3-9BE1-A32E-73A42853F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" r="-66902" b="-71568"/>
          <a:stretch>
            <a:fillRect/>
          </a:stretch>
        </p:blipFill>
        <p:spPr>
          <a:xfrm>
            <a:off x="5979102" y="-1"/>
            <a:ext cx="9017057" cy="4807132"/>
          </a:xfrm>
          <a:prstGeom prst="rect">
            <a:avLst/>
          </a:prstGeom>
        </p:spPr>
      </p:pic>
      <p:pic>
        <p:nvPicPr>
          <p:cNvPr id="4" name="Imagem 3" descr="Uma imagem com vestuário, sapatos, texto, captura de ecrã&#10;&#10;Os conteúdos gerados por IA podem estar incorretos.">
            <a:extLst>
              <a:ext uri="{FF2B5EF4-FFF2-40B4-BE49-F238E27FC236}">
                <a16:creationId xmlns:a16="http://schemas.microsoft.com/office/drawing/2014/main" id="{DB7AE4EF-1C60-EC1F-3833-5C3388D13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9" y="2756261"/>
            <a:ext cx="5656215" cy="407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02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F13CB6-1781-F144-466A-7DD932E18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8275AE4-0796-7B03-1622-DFBE9CD44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" r="1372"/>
          <a:stretch/>
        </p:blipFill>
        <p:spPr>
          <a:xfrm>
            <a:off x="1" y="0"/>
            <a:ext cx="11129554" cy="6858000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33B2FD5-E7ED-47B0-B638-E43A7E40D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3146" y="0"/>
            <a:ext cx="5308854" cy="6858000"/>
          </a:xfrm>
          <a:custGeom>
            <a:avLst/>
            <a:gdLst>
              <a:gd name="connsiteX0" fmla="*/ 762261 w 5308854"/>
              <a:gd name="connsiteY0" fmla="*/ 3126066 h 6858000"/>
              <a:gd name="connsiteX1" fmla="*/ 1334841 w 5308854"/>
              <a:gd name="connsiteY1" fmla="*/ 3698647 h 6858000"/>
              <a:gd name="connsiteX2" fmla="*/ 762261 w 5308854"/>
              <a:gd name="connsiteY2" fmla="*/ 4271227 h 6858000"/>
              <a:gd name="connsiteX3" fmla="*/ 189680 w 5308854"/>
              <a:gd name="connsiteY3" fmla="*/ 3698647 h 6858000"/>
              <a:gd name="connsiteX4" fmla="*/ 762261 w 5308854"/>
              <a:gd name="connsiteY4" fmla="*/ 3126066 h 6858000"/>
              <a:gd name="connsiteX5" fmla="*/ 1615276 w 5308854"/>
              <a:gd name="connsiteY5" fmla="*/ 1 h 6858000"/>
              <a:gd name="connsiteX6" fmla="*/ 5308854 w 5308854"/>
              <a:gd name="connsiteY6" fmla="*/ 1 h 6858000"/>
              <a:gd name="connsiteX7" fmla="*/ 5308854 w 5308854"/>
              <a:gd name="connsiteY7" fmla="*/ 6858000 h 6858000"/>
              <a:gd name="connsiteX8" fmla="*/ 421319 w 5308854"/>
              <a:gd name="connsiteY8" fmla="*/ 6858000 h 6858000"/>
              <a:gd name="connsiteX9" fmla="*/ 423985 w 5308854"/>
              <a:gd name="connsiteY9" fmla="*/ 6689087 h 6858000"/>
              <a:gd name="connsiteX10" fmla="*/ 744858 w 5308854"/>
              <a:gd name="connsiteY10" fmla="*/ 5524110 h 6858000"/>
              <a:gd name="connsiteX11" fmla="*/ 1432208 w 5308854"/>
              <a:gd name="connsiteY11" fmla="*/ 4367233 h 6858000"/>
              <a:gd name="connsiteX12" fmla="*/ 1254236 w 5308854"/>
              <a:gd name="connsiteY12" fmla="*/ 2707670 h 6858000"/>
              <a:gd name="connsiteX13" fmla="*/ 753112 w 5308854"/>
              <a:gd name="connsiteY13" fmla="*/ 2061744 h 6858000"/>
              <a:gd name="connsiteX14" fmla="*/ 1256342 w 5308854"/>
              <a:gd name="connsiteY14" fmla="*/ 352383 h 6858000"/>
              <a:gd name="connsiteX15" fmla="*/ 1589299 w 5308854"/>
              <a:gd name="connsiteY15" fmla="*/ 35856 h 6858000"/>
              <a:gd name="connsiteX16" fmla="*/ 0 w 5308854"/>
              <a:gd name="connsiteY16" fmla="*/ 0 h 6858000"/>
              <a:gd name="connsiteX17" fmla="*/ 952500 w 5308854"/>
              <a:gd name="connsiteY17" fmla="*/ 0 h 6858000"/>
              <a:gd name="connsiteX18" fmla="*/ 476250 w 5308854"/>
              <a:gd name="connsiteY18" fmla="*/ 476250 h 6858000"/>
              <a:gd name="connsiteX19" fmla="*/ 0 w 5308854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08854" h="6858000">
                <a:moveTo>
                  <a:pt x="762261" y="3126066"/>
                </a:moveTo>
                <a:cubicBezTo>
                  <a:pt x="1078489" y="3126066"/>
                  <a:pt x="1334841" y="3382419"/>
                  <a:pt x="1334841" y="3698647"/>
                </a:cubicBezTo>
                <a:cubicBezTo>
                  <a:pt x="1334841" y="4014874"/>
                  <a:pt x="1078489" y="4271227"/>
                  <a:pt x="762261" y="4271227"/>
                </a:cubicBezTo>
                <a:cubicBezTo>
                  <a:pt x="446033" y="4271227"/>
                  <a:pt x="189680" y="4014874"/>
                  <a:pt x="189680" y="3698647"/>
                </a:cubicBezTo>
                <a:cubicBezTo>
                  <a:pt x="189680" y="3382419"/>
                  <a:pt x="446033" y="3126066"/>
                  <a:pt x="762261" y="3126066"/>
                </a:cubicBezTo>
                <a:close/>
                <a:moveTo>
                  <a:pt x="1615276" y="1"/>
                </a:moveTo>
                <a:lnTo>
                  <a:pt x="5308854" y="1"/>
                </a:lnTo>
                <a:lnTo>
                  <a:pt x="5308854" y="6858000"/>
                </a:lnTo>
                <a:lnTo>
                  <a:pt x="421319" y="6858000"/>
                </a:lnTo>
                <a:lnTo>
                  <a:pt x="423985" y="6689087"/>
                </a:lnTo>
                <a:cubicBezTo>
                  <a:pt x="447583" y="6305641"/>
                  <a:pt x="558281" y="5915335"/>
                  <a:pt x="744858" y="5524110"/>
                </a:cubicBezTo>
                <a:cubicBezTo>
                  <a:pt x="936496" y="5120393"/>
                  <a:pt x="1206788" y="4755529"/>
                  <a:pt x="1432208" y="4367233"/>
                </a:cubicBezTo>
                <a:cubicBezTo>
                  <a:pt x="1748621" y="3820259"/>
                  <a:pt x="1769744" y="3222819"/>
                  <a:pt x="1254236" y="2707670"/>
                </a:cubicBezTo>
                <a:cubicBezTo>
                  <a:pt x="1062026" y="2515526"/>
                  <a:pt x="858029" y="2304578"/>
                  <a:pt x="753112" y="2061744"/>
                </a:cubicBezTo>
                <a:cubicBezTo>
                  <a:pt x="482581" y="1435614"/>
                  <a:pt x="679040" y="846731"/>
                  <a:pt x="1256342" y="352383"/>
                </a:cubicBezTo>
                <a:cubicBezTo>
                  <a:pt x="1372138" y="253188"/>
                  <a:pt x="1494267" y="152453"/>
                  <a:pt x="1589299" y="35856"/>
                </a:cubicBezTo>
                <a:close/>
                <a:moveTo>
                  <a:pt x="0" y="0"/>
                </a:moveTo>
                <a:lnTo>
                  <a:pt x="952500" y="0"/>
                </a:lnTo>
                <a:cubicBezTo>
                  <a:pt x="952500" y="263026"/>
                  <a:pt x="739276" y="476250"/>
                  <a:pt x="476250" y="476250"/>
                </a:cubicBezTo>
                <a:cubicBezTo>
                  <a:pt x="213224" y="476250"/>
                  <a:pt x="0" y="26302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38589156-B260-FF05-145F-47547FB03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20689" y="544547"/>
            <a:ext cx="4171311" cy="5768905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Partilha do </a:t>
            </a:r>
            <a:r>
              <a:rPr lang="pt-PT" sz="2400" dirty="0" err="1"/>
              <a:t>template</a:t>
            </a:r>
            <a:r>
              <a:rPr lang="pt-PT" sz="2400" dirty="0"/>
              <a:t>, e pedido de envio de informação ao DEQ todos os meses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Edição </a:t>
            </a:r>
          </a:p>
          <a:p>
            <a:r>
              <a:rPr lang="pt-PT" sz="2400" dirty="0"/>
              <a:t>          Dulce Simão</a:t>
            </a:r>
          </a:p>
          <a:p>
            <a:r>
              <a:rPr lang="pt-PT" sz="2400" dirty="0"/>
              <a:t>          Zita Martins</a:t>
            </a:r>
          </a:p>
          <a:p>
            <a:endParaRPr lang="pt-PT" sz="2400" dirty="0"/>
          </a:p>
          <a:p>
            <a:endParaRPr lang="pt-PT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Adição de informação</a:t>
            </a:r>
          </a:p>
          <a:p>
            <a:r>
              <a:rPr lang="pt-PT" sz="2400" dirty="0"/>
              <a:t>     alvo de notícia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400" dirty="0"/>
              <a:t>Eventos futuros</a:t>
            </a:r>
          </a:p>
        </p:txBody>
      </p:sp>
    </p:spTree>
    <p:extLst>
      <p:ext uri="{BB962C8B-B14F-4D97-AF65-F5344CB8AC3E}">
        <p14:creationId xmlns:p14="http://schemas.microsoft.com/office/powerpoint/2010/main" val="413230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806C48-4E32-BED8-6DF7-431369687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Background Fill">
            <a:extLst>
              <a:ext uri="{FF2B5EF4-FFF2-40B4-BE49-F238E27FC236}">
                <a16:creationId xmlns:a16="http://schemas.microsoft.com/office/drawing/2014/main" id="{2A7FF8B5-BF70-C902-E23F-897986AF0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Uma imagem com texto, software, Software de multimédia, Website&#10;&#10;Os conteúdos gerados por IA podem estar incorretos.">
            <a:extLst>
              <a:ext uri="{FF2B5EF4-FFF2-40B4-BE49-F238E27FC236}">
                <a16:creationId xmlns:a16="http://schemas.microsoft.com/office/drawing/2014/main" id="{68C20B5E-A612-F6D3-11AE-7E692BF0C3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34" t="16703" r="2466" b="7315"/>
          <a:stretch>
            <a:fillRect/>
          </a:stretch>
        </p:blipFill>
        <p:spPr>
          <a:xfrm>
            <a:off x="0" y="0"/>
            <a:ext cx="11857383" cy="6858000"/>
          </a:xfrm>
          <a:prstGeom prst="rect">
            <a:avLst/>
          </a:prstGeom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EB432F72-826A-8C7C-FB84-AFF158948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3146" y="0"/>
            <a:ext cx="5308854" cy="6858000"/>
          </a:xfrm>
          <a:custGeom>
            <a:avLst/>
            <a:gdLst>
              <a:gd name="connsiteX0" fmla="*/ 762261 w 5308854"/>
              <a:gd name="connsiteY0" fmla="*/ 3126066 h 6858000"/>
              <a:gd name="connsiteX1" fmla="*/ 1334841 w 5308854"/>
              <a:gd name="connsiteY1" fmla="*/ 3698647 h 6858000"/>
              <a:gd name="connsiteX2" fmla="*/ 762261 w 5308854"/>
              <a:gd name="connsiteY2" fmla="*/ 4271227 h 6858000"/>
              <a:gd name="connsiteX3" fmla="*/ 189680 w 5308854"/>
              <a:gd name="connsiteY3" fmla="*/ 3698647 h 6858000"/>
              <a:gd name="connsiteX4" fmla="*/ 762261 w 5308854"/>
              <a:gd name="connsiteY4" fmla="*/ 3126066 h 6858000"/>
              <a:gd name="connsiteX5" fmla="*/ 1615276 w 5308854"/>
              <a:gd name="connsiteY5" fmla="*/ 1 h 6858000"/>
              <a:gd name="connsiteX6" fmla="*/ 5308854 w 5308854"/>
              <a:gd name="connsiteY6" fmla="*/ 1 h 6858000"/>
              <a:gd name="connsiteX7" fmla="*/ 5308854 w 5308854"/>
              <a:gd name="connsiteY7" fmla="*/ 6858000 h 6858000"/>
              <a:gd name="connsiteX8" fmla="*/ 421319 w 5308854"/>
              <a:gd name="connsiteY8" fmla="*/ 6858000 h 6858000"/>
              <a:gd name="connsiteX9" fmla="*/ 423985 w 5308854"/>
              <a:gd name="connsiteY9" fmla="*/ 6689087 h 6858000"/>
              <a:gd name="connsiteX10" fmla="*/ 744858 w 5308854"/>
              <a:gd name="connsiteY10" fmla="*/ 5524110 h 6858000"/>
              <a:gd name="connsiteX11" fmla="*/ 1432208 w 5308854"/>
              <a:gd name="connsiteY11" fmla="*/ 4367233 h 6858000"/>
              <a:gd name="connsiteX12" fmla="*/ 1254236 w 5308854"/>
              <a:gd name="connsiteY12" fmla="*/ 2707670 h 6858000"/>
              <a:gd name="connsiteX13" fmla="*/ 753112 w 5308854"/>
              <a:gd name="connsiteY13" fmla="*/ 2061744 h 6858000"/>
              <a:gd name="connsiteX14" fmla="*/ 1256342 w 5308854"/>
              <a:gd name="connsiteY14" fmla="*/ 352383 h 6858000"/>
              <a:gd name="connsiteX15" fmla="*/ 1589299 w 5308854"/>
              <a:gd name="connsiteY15" fmla="*/ 35856 h 6858000"/>
              <a:gd name="connsiteX16" fmla="*/ 0 w 5308854"/>
              <a:gd name="connsiteY16" fmla="*/ 0 h 6858000"/>
              <a:gd name="connsiteX17" fmla="*/ 952500 w 5308854"/>
              <a:gd name="connsiteY17" fmla="*/ 0 h 6858000"/>
              <a:gd name="connsiteX18" fmla="*/ 476250 w 5308854"/>
              <a:gd name="connsiteY18" fmla="*/ 476250 h 6858000"/>
              <a:gd name="connsiteX19" fmla="*/ 0 w 5308854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08854" h="6858000">
                <a:moveTo>
                  <a:pt x="762261" y="3126066"/>
                </a:moveTo>
                <a:cubicBezTo>
                  <a:pt x="1078489" y="3126066"/>
                  <a:pt x="1334841" y="3382419"/>
                  <a:pt x="1334841" y="3698647"/>
                </a:cubicBezTo>
                <a:cubicBezTo>
                  <a:pt x="1334841" y="4014874"/>
                  <a:pt x="1078489" y="4271227"/>
                  <a:pt x="762261" y="4271227"/>
                </a:cubicBezTo>
                <a:cubicBezTo>
                  <a:pt x="446033" y="4271227"/>
                  <a:pt x="189680" y="4014874"/>
                  <a:pt x="189680" y="3698647"/>
                </a:cubicBezTo>
                <a:cubicBezTo>
                  <a:pt x="189680" y="3382419"/>
                  <a:pt x="446033" y="3126066"/>
                  <a:pt x="762261" y="3126066"/>
                </a:cubicBezTo>
                <a:close/>
                <a:moveTo>
                  <a:pt x="1615276" y="1"/>
                </a:moveTo>
                <a:lnTo>
                  <a:pt x="5308854" y="1"/>
                </a:lnTo>
                <a:lnTo>
                  <a:pt x="5308854" y="6858000"/>
                </a:lnTo>
                <a:lnTo>
                  <a:pt x="421319" y="6858000"/>
                </a:lnTo>
                <a:lnTo>
                  <a:pt x="423985" y="6689087"/>
                </a:lnTo>
                <a:cubicBezTo>
                  <a:pt x="447583" y="6305641"/>
                  <a:pt x="558281" y="5915335"/>
                  <a:pt x="744858" y="5524110"/>
                </a:cubicBezTo>
                <a:cubicBezTo>
                  <a:pt x="936496" y="5120393"/>
                  <a:pt x="1206788" y="4755529"/>
                  <a:pt x="1432208" y="4367233"/>
                </a:cubicBezTo>
                <a:cubicBezTo>
                  <a:pt x="1748621" y="3820259"/>
                  <a:pt x="1769744" y="3222819"/>
                  <a:pt x="1254236" y="2707670"/>
                </a:cubicBezTo>
                <a:cubicBezTo>
                  <a:pt x="1062026" y="2515526"/>
                  <a:pt x="858029" y="2304578"/>
                  <a:pt x="753112" y="2061744"/>
                </a:cubicBezTo>
                <a:cubicBezTo>
                  <a:pt x="482581" y="1435614"/>
                  <a:pt x="679040" y="846731"/>
                  <a:pt x="1256342" y="352383"/>
                </a:cubicBezTo>
                <a:cubicBezTo>
                  <a:pt x="1372138" y="253188"/>
                  <a:pt x="1494267" y="152453"/>
                  <a:pt x="1589299" y="35856"/>
                </a:cubicBezTo>
                <a:close/>
                <a:moveTo>
                  <a:pt x="0" y="0"/>
                </a:moveTo>
                <a:lnTo>
                  <a:pt x="952500" y="0"/>
                </a:lnTo>
                <a:cubicBezTo>
                  <a:pt x="952500" y="263026"/>
                  <a:pt x="739276" y="476250"/>
                  <a:pt x="476250" y="476250"/>
                </a:cubicBezTo>
                <a:cubicBezTo>
                  <a:pt x="213224" y="476250"/>
                  <a:pt x="0" y="26302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7E5BF8E-4D71-E203-1E52-F8997C573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34070" y="617522"/>
            <a:ext cx="2945282" cy="978065"/>
          </a:xfrm>
        </p:spPr>
        <p:txBody>
          <a:bodyPr anchor="t">
            <a:normAutofit/>
          </a:bodyPr>
          <a:lstStyle/>
          <a:p>
            <a:r>
              <a:rPr lang="pt-PT" sz="4200" dirty="0"/>
              <a:t>Divulgação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A23041CA-E0A7-84A8-59FF-270CE83A8612}"/>
              </a:ext>
            </a:extLst>
          </p:cNvPr>
          <p:cNvSpPr txBox="1">
            <a:spLocks/>
          </p:cNvSpPr>
          <p:nvPr/>
        </p:nvSpPr>
        <p:spPr>
          <a:xfrm>
            <a:off x="8365378" y="307893"/>
            <a:ext cx="3657790" cy="46298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Email com Link pdf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Página Web do DEQ</a:t>
            </a:r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0592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Background Fill">
            <a:extLst>
              <a:ext uri="{FF2B5EF4-FFF2-40B4-BE49-F238E27FC236}">
                <a16:creationId xmlns:a16="http://schemas.microsoft.com/office/drawing/2014/main" id="{6DA65B90-7B06-4499-91BA-CDDD3613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4D23D28A-87B2-D0F2-2536-F3F9A6E8C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/>
        </p:blipFill>
        <p:spPr>
          <a:xfrm>
            <a:off x="-86869" y="10"/>
            <a:ext cx="10902915" cy="6857990"/>
          </a:xfrm>
          <a:prstGeom prst="rect">
            <a:avLst/>
          </a:prstGeom>
        </p:spPr>
      </p:pic>
      <p:sp>
        <p:nvSpPr>
          <p:cNvPr id="32" name="Freeform: Shape 28">
            <a:extLst>
              <a:ext uri="{FF2B5EF4-FFF2-40B4-BE49-F238E27FC236}">
                <a16:creationId xmlns:a16="http://schemas.microsoft.com/office/drawing/2014/main" id="{B33B2FD5-E7ED-47B0-B638-E43A7E40D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3146" y="0"/>
            <a:ext cx="5308854" cy="6858000"/>
          </a:xfrm>
          <a:custGeom>
            <a:avLst/>
            <a:gdLst>
              <a:gd name="connsiteX0" fmla="*/ 762261 w 5308854"/>
              <a:gd name="connsiteY0" fmla="*/ 3126066 h 6858000"/>
              <a:gd name="connsiteX1" fmla="*/ 1334841 w 5308854"/>
              <a:gd name="connsiteY1" fmla="*/ 3698647 h 6858000"/>
              <a:gd name="connsiteX2" fmla="*/ 762261 w 5308854"/>
              <a:gd name="connsiteY2" fmla="*/ 4271227 h 6858000"/>
              <a:gd name="connsiteX3" fmla="*/ 189680 w 5308854"/>
              <a:gd name="connsiteY3" fmla="*/ 3698647 h 6858000"/>
              <a:gd name="connsiteX4" fmla="*/ 762261 w 5308854"/>
              <a:gd name="connsiteY4" fmla="*/ 3126066 h 6858000"/>
              <a:gd name="connsiteX5" fmla="*/ 1615276 w 5308854"/>
              <a:gd name="connsiteY5" fmla="*/ 1 h 6858000"/>
              <a:gd name="connsiteX6" fmla="*/ 5308854 w 5308854"/>
              <a:gd name="connsiteY6" fmla="*/ 1 h 6858000"/>
              <a:gd name="connsiteX7" fmla="*/ 5308854 w 5308854"/>
              <a:gd name="connsiteY7" fmla="*/ 6858000 h 6858000"/>
              <a:gd name="connsiteX8" fmla="*/ 421319 w 5308854"/>
              <a:gd name="connsiteY8" fmla="*/ 6858000 h 6858000"/>
              <a:gd name="connsiteX9" fmla="*/ 423985 w 5308854"/>
              <a:gd name="connsiteY9" fmla="*/ 6689087 h 6858000"/>
              <a:gd name="connsiteX10" fmla="*/ 744858 w 5308854"/>
              <a:gd name="connsiteY10" fmla="*/ 5524110 h 6858000"/>
              <a:gd name="connsiteX11" fmla="*/ 1432208 w 5308854"/>
              <a:gd name="connsiteY11" fmla="*/ 4367233 h 6858000"/>
              <a:gd name="connsiteX12" fmla="*/ 1254236 w 5308854"/>
              <a:gd name="connsiteY12" fmla="*/ 2707670 h 6858000"/>
              <a:gd name="connsiteX13" fmla="*/ 753112 w 5308854"/>
              <a:gd name="connsiteY13" fmla="*/ 2061744 h 6858000"/>
              <a:gd name="connsiteX14" fmla="*/ 1256342 w 5308854"/>
              <a:gd name="connsiteY14" fmla="*/ 352383 h 6858000"/>
              <a:gd name="connsiteX15" fmla="*/ 1589299 w 5308854"/>
              <a:gd name="connsiteY15" fmla="*/ 35856 h 6858000"/>
              <a:gd name="connsiteX16" fmla="*/ 0 w 5308854"/>
              <a:gd name="connsiteY16" fmla="*/ 0 h 6858000"/>
              <a:gd name="connsiteX17" fmla="*/ 952500 w 5308854"/>
              <a:gd name="connsiteY17" fmla="*/ 0 h 6858000"/>
              <a:gd name="connsiteX18" fmla="*/ 476250 w 5308854"/>
              <a:gd name="connsiteY18" fmla="*/ 476250 h 6858000"/>
              <a:gd name="connsiteX19" fmla="*/ 0 w 5308854"/>
              <a:gd name="connsiteY1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308854" h="6858000">
                <a:moveTo>
                  <a:pt x="762261" y="3126066"/>
                </a:moveTo>
                <a:cubicBezTo>
                  <a:pt x="1078489" y="3126066"/>
                  <a:pt x="1334841" y="3382419"/>
                  <a:pt x="1334841" y="3698647"/>
                </a:cubicBezTo>
                <a:cubicBezTo>
                  <a:pt x="1334841" y="4014874"/>
                  <a:pt x="1078489" y="4271227"/>
                  <a:pt x="762261" y="4271227"/>
                </a:cubicBezTo>
                <a:cubicBezTo>
                  <a:pt x="446033" y="4271227"/>
                  <a:pt x="189680" y="4014874"/>
                  <a:pt x="189680" y="3698647"/>
                </a:cubicBezTo>
                <a:cubicBezTo>
                  <a:pt x="189680" y="3382419"/>
                  <a:pt x="446033" y="3126066"/>
                  <a:pt x="762261" y="3126066"/>
                </a:cubicBezTo>
                <a:close/>
                <a:moveTo>
                  <a:pt x="1615276" y="1"/>
                </a:moveTo>
                <a:lnTo>
                  <a:pt x="5308854" y="1"/>
                </a:lnTo>
                <a:lnTo>
                  <a:pt x="5308854" y="6858000"/>
                </a:lnTo>
                <a:lnTo>
                  <a:pt x="421319" y="6858000"/>
                </a:lnTo>
                <a:lnTo>
                  <a:pt x="423985" y="6689087"/>
                </a:lnTo>
                <a:cubicBezTo>
                  <a:pt x="447583" y="6305641"/>
                  <a:pt x="558281" y="5915335"/>
                  <a:pt x="744858" y="5524110"/>
                </a:cubicBezTo>
                <a:cubicBezTo>
                  <a:pt x="936496" y="5120393"/>
                  <a:pt x="1206788" y="4755529"/>
                  <a:pt x="1432208" y="4367233"/>
                </a:cubicBezTo>
                <a:cubicBezTo>
                  <a:pt x="1748621" y="3820259"/>
                  <a:pt x="1769744" y="3222819"/>
                  <a:pt x="1254236" y="2707670"/>
                </a:cubicBezTo>
                <a:cubicBezTo>
                  <a:pt x="1062026" y="2515526"/>
                  <a:pt x="858029" y="2304578"/>
                  <a:pt x="753112" y="2061744"/>
                </a:cubicBezTo>
                <a:cubicBezTo>
                  <a:pt x="482581" y="1435614"/>
                  <a:pt x="679040" y="846731"/>
                  <a:pt x="1256342" y="352383"/>
                </a:cubicBezTo>
                <a:cubicBezTo>
                  <a:pt x="1372138" y="253188"/>
                  <a:pt x="1494267" y="152453"/>
                  <a:pt x="1589299" y="35856"/>
                </a:cubicBezTo>
                <a:close/>
                <a:moveTo>
                  <a:pt x="0" y="0"/>
                </a:moveTo>
                <a:lnTo>
                  <a:pt x="952500" y="0"/>
                </a:lnTo>
                <a:cubicBezTo>
                  <a:pt x="952500" y="263026"/>
                  <a:pt x="739276" y="476250"/>
                  <a:pt x="476250" y="476250"/>
                </a:cubicBezTo>
                <a:cubicBezTo>
                  <a:pt x="213224" y="476250"/>
                  <a:pt x="0" y="263026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4E6810-E49B-E104-6D4C-A32623E8C3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2481" y="415764"/>
            <a:ext cx="3615151" cy="978065"/>
          </a:xfrm>
        </p:spPr>
        <p:txBody>
          <a:bodyPr anchor="t">
            <a:normAutofit fontScale="90000"/>
          </a:bodyPr>
          <a:lstStyle/>
          <a:p>
            <a:r>
              <a:rPr lang="pt-PT" sz="4200" dirty="0"/>
              <a:t>Divulgação</a:t>
            </a:r>
            <a:br>
              <a:rPr lang="pt-PT" sz="4200" dirty="0"/>
            </a:br>
            <a:r>
              <a:rPr lang="pt-PT" sz="4200" dirty="0"/>
              <a:t>Redes Sociais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E3E759-EA25-0452-D416-302EB577A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1162" y="1809593"/>
            <a:ext cx="3657790" cy="4629867"/>
          </a:xfrm>
        </p:spPr>
        <p:txBody>
          <a:bodyPr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Facebook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Twitter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 Instagram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800" dirty="0"/>
              <a:t> </a:t>
            </a:r>
            <a:r>
              <a:rPr lang="pt-PT" sz="2800" dirty="0" err="1"/>
              <a:t>Linkedin</a:t>
            </a:r>
            <a:r>
              <a:rPr lang="pt-PT" sz="2800" dirty="0"/>
              <a:t> </a:t>
            </a:r>
          </a:p>
          <a:p>
            <a:endParaRPr lang="pt-PT" sz="2800" b="1" dirty="0"/>
          </a:p>
          <a:p>
            <a:endParaRPr lang="pt-PT" sz="28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3F26ECA-51C9-99EB-FD3D-DC445AEDCD7E}"/>
              </a:ext>
            </a:extLst>
          </p:cNvPr>
          <p:cNvSpPr txBox="1">
            <a:spLocks/>
          </p:cNvSpPr>
          <p:nvPr/>
        </p:nvSpPr>
        <p:spPr>
          <a:xfrm>
            <a:off x="8368390" y="5598785"/>
            <a:ext cx="3615151" cy="9780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200" dirty="0"/>
              <a:t>Ecrã TV DEQ</a:t>
            </a:r>
          </a:p>
        </p:txBody>
      </p:sp>
    </p:spTree>
    <p:extLst>
      <p:ext uri="{BB962C8B-B14F-4D97-AF65-F5344CB8AC3E}">
        <p14:creationId xmlns:p14="http://schemas.microsoft.com/office/powerpoint/2010/main" val="396062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27766-316A-B5F9-881C-31C0DA760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1E9FEF86-A83C-415D-CAC3-F35F2C4E3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5D288137-D054-3A72-CD67-AE7473719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32968"/>
            <a:ext cx="9560477" cy="6625032"/>
          </a:xfrm>
          <a:custGeom>
            <a:avLst/>
            <a:gdLst>
              <a:gd name="connsiteX0" fmla="*/ 8831314 w 9263816"/>
              <a:gd name="connsiteY0" fmla="*/ 5943878 h 6858000"/>
              <a:gd name="connsiteX1" fmla="*/ 9179783 w 9263816"/>
              <a:gd name="connsiteY1" fmla="*/ 6086141 h 6858000"/>
              <a:gd name="connsiteX2" fmla="*/ 9260887 w 9263816"/>
              <a:gd name="connsiteY2" fmla="*/ 6279156 h 6858000"/>
              <a:gd name="connsiteX3" fmla="*/ 8925621 w 9263816"/>
              <a:gd name="connsiteY3" fmla="*/ 6708712 h 6858000"/>
              <a:gd name="connsiteX4" fmla="*/ 8496050 w 9263816"/>
              <a:gd name="connsiteY4" fmla="*/ 6373449 h 6858000"/>
              <a:gd name="connsiteX5" fmla="*/ 8831314 w 9263816"/>
              <a:gd name="connsiteY5" fmla="*/ 5943878 h 6858000"/>
              <a:gd name="connsiteX6" fmla="*/ 7397485 w 9263816"/>
              <a:gd name="connsiteY6" fmla="*/ 5931706 h 6858000"/>
              <a:gd name="connsiteX7" fmla="*/ 7917779 w 9263816"/>
              <a:gd name="connsiteY7" fmla="*/ 6191864 h 6858000"/>
              <a:gd name="connsiteX8" fmla="*/ 8013467 w 9263816"/>
              <a:gd name="connsiteY8" fmla="*/ 6375784 h 6858000"/>
              <a:gd name="connsiteX9" fmla="*/ 8021879 w 9263816"/>
              <a:gd name="connsiteY9" fmla="*/ 6753751 h 6858000"/>
              <a:gd name="connsiteX10" fmla="*/ 7981316 w 9263816"/>
              <a:gd name="connsiteY10" fmla="*/ 6858000 h 6858000"/>
              <a:gd name="connsiteX11" fmla="*/ 6819486 w 9263816"/>
              <a:gd name="connsiteY11" fmla="*/ 6858000 h 6858000"/>
              <a:gd name="connsiteX12" fmla="*/ 6785199 w 9263816"/>
              <a:gd name="connsiteY12" fmla="*/ 6781101 h 6858000"/>
              <a:gd name="connsiteX13" fmla="*/ 7196747 w 9263816"/>
              <a:gd name="connsiteY13" fmla="*/ 5964309 h 6858000"/>
              <a:gd name="connsiteX14" fmla="*/ 7397485 w 9263816"/>
              <a:gd name="connsiteY14" fmla="*/ 5931706 h 6858000"/>
              <a:gd name="connsiteX15" fmla="*/ 1505570 w 9263816"/>
              <a:gd name="connsiteY15" fmla="*/ 227178 h 6858000"/>
              <a:gd name="connsiteX16" fmla="*/ 2026489 w 9263816"/>
              <a:gd name="connsiteY16" fmla="*/ 392370 h 6858000"/>
              <a:gd name="connsiteX17" fmla="*/ 2444553 w 9263816"/>
              <a:gd name="connsiteY17" fmla="*/ 1654853 h 6858000"/>
              <a:gd name="connsiteX18" fmla="*/ 3183153 w 9263816"/>
              <a:gd name="connsiteY18" fmla="*/ 2116208 h 6858000"/>
              <a:gd name="connsiteX19" fmla="*/ 4288384 w 9263816"/>
              <a:gd name="connsiteY19" fmla="*/ 1291908 h 6858000"/>
              <a:gd name="connsiteX20" fmla="*/ 5472602 w 9263816"/>
              <a:gd name="connsiteY20" fmla="*/ 1697818 h 6858000"/>
              <a:gd name="connsiteX21" fmla="*/ 5844697 w 9263816"/>
              <a:gd name="connsiteY21" fmla="*/ 3444791 h 6858000"/>
              <a:gd name="connsiteX22" fmla="*/ 6715674 w 9263816"/>
              <a:gd name="connsiteY22" fmla="*/ 4065208 h 6858000"/>
              <a:gd name="connsiteX23" fmla="*/ 8130429 w 9263816"/>
              <a:gd name="connsiteY23" fmla="*/ 4101787 h 6858000"/>
              <a:gd name="connsiteX24" fmla="*/ 8624630 w 9263816"/>
              <a:gd name="connsiteY24" fmla="*/ 4686202 h 6858000"/>
              <a:gd name="connsiteX25" fmla="*/ 8623843 w 9263816"/>
              <a:gd name="connsiteY25" fmla="*/ 4685749 h 6858000"/>
              <a:gd name="connsiteX26" fmla="*/ 8646859 w 9263816"/>
              <a:gd name="connsiteY26" fmla="*/ 4835156 h 6858000"/>
              <a:gd name="connsiteX27" fmla="*/ 8079403 w 9263816"/>
              <a:gd name="connsiteY27" fmla="*/ 5661624 h 6858000"/>
              <a:gd name="connsiteX28" fmla="*/ 6833105 w 9263816"/>
              <a:gd name="connsiteY28" fmla="*/ 5397208 h 6858000"/>
              <a:gd name="connsiteX29" fmla="*/ 5900832 w 9263816"/>
              <a:gd name="connsiteY29" fmla="*/ 5944462 h 6858000"/>
              <a:gd name="connsiteX30" fmla="*/ 6067212 w 9263816"/>
              <a:gd name="connsiteY30" fmla="*/ 6811916 h 6858000"/>
              <a:gd name="connsiteX31" fmla="*/ 6089565 w 9263816"/>
              <a:gd name="connsiteY31" fmla="*/ 6858000 h 6858000"/>
              <a:gd name="connsiteX32" fmla="*/ 0 w 9263816"/>
              <a:gd name="connsiteY32" fmla="*/ 6858000 h 6858000"/>
              <a:gd name="connsiteX33" fmla="*/ 0 w 9263816"/>
              <a:gd name="connsiteY33" fmla="*/ 2181377 h 6858000"/>
              <a:gd name="connsiteX34" fmla="*/ 73069 w 9263816"/>
              <a:gd name="connsiteY34" fmla="*/ 2215839 h 6858000"/>
              <a:gd name="connsiteX35" fmla="*/ 335445 w 9263816"/>
              <a:gd name="connsiteY35" fmla="*/ 2237140 h 6858000"/>
              <a:gd name="connsiteX36" fmla="*/ 752878 w 9263816"/>
              <a:gd name="connsiteY36" fmla="*/ 1445285 h 6858000"/>
              <a:gd name="connsiteX37" fmla="*/ 1202551 w 9263816"/>
              <a:gd name="connsiteY37" fmla="*/ 314229 h 6858000"/>
              <a:gd name="connsiteX38" fmla="*/ 1505570 w 9263816"/>
              <a:gd name="connsiteY38" fmla="*/ 227178 h 6858000"/>
              <a:gd name="connsiteX39" fmla="*/ 3142509 w 9263816"/>
              <a:gd name="connsiteY39" fmla="*/ 68854 h 6858000"/>
              <a:gd name="connsiteX40" fmla="*/ 3490978 w 9263816"/>
              <a:gd name="connsiteY40" fmla="*/ 211117 h 6858000"/>
              <a:gd name="connsiteX41" fmla="*/ 3572083 w 9263816"/>
              <a:gd name="connsiteY41" fmla="*/ 404131 h 6858000"/>
              <a:gd name="connsiteX42" fmla="*/ 3236814 w 9263816"/>
              <a:gd name="connsiteY42" fmla="*/ 833688 h 6858000"/>
              <a:gd name="connsiteX43" fmla="*/ 2807245 w 9263816"/>
              <a:gd name="connsiteY43" fmla="*/ 498425 h 6858000"/>
              <a:gd name="connsiteX44" fmla="*/ 3142509 w 9263816"/>
              <a:gd name="connsiteY44" fmla="*/ 68854 h 6858000"/>
              <a:gd name="connsiteX45" fmla="*/ 0 w 9263816"/>
              <a:gd name="connsiteY45" fmla="*/ 0 h 6858000"/>
              <a:gd name="connsiteX46" fmla="*/ 39858 w 9263816"/>
              <a:gd name="connsiteY46" fmla="*/ 0 h 6858000"/>
              <a:gd name="connsiteX47" fmla="*/ 65022 w 9263816"/>
              <a:gd name="connsiteY47" fmla="*/ 5834 h 6858000"/>
              <a:gd name="connsiteX48" fmla="*/ 389258 w 9263816"/>
              <a:gd name="connsiteY48" fmla="*/ 235630 h 6858000"/>
              <a:gd name="connsiteX49" fmla="*/ 485484 w 9263816"/>
              <a:gd name="connsiteY49" fmla="*/ 420070 h 6858000"/>
              <a:gd name="connsiteX50" fmla="*/ 74229 w 9263816"/>
              <a:gd name="connsiteY50" fmla="*/ 1237955 h 6858000"/>
              <a:gd name="connsiteX51" fmla="*/ 0 w 9263816"/>
              <a:gd name="connsiteY51" fmla="*/ 12544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263816" h="6858000">
                <a:moveTo>
                  <a:pt x="8831314" y="5943878"/>
                </a:moveTo>
                <a:cubicBezTo>
                  <a:pt x="8964281" y="5927490"/>
                  <a:pt x="9096260" y="5981362"/>
                  <a:pt x="9179783" y="6086141"/>
                </a:cubicBezTo>
                <a:cubicBezTo>
                  <a:pt x="9224074" y="6141769"/>
                  <a:pt x="9252211" y="6208560"/>
                  <a:pt x="9260887" y="6279156"/>
                </a:cubicBezTo>
                <a:cubicBezTo>
                  <a:pt x="9286897" y="6490362"/>
                  <a:pt x="9136845" y="6682672"/>
                  <a:pt x="8925621" y="6708712"/>
                </a:cubicBezTo>
                <a:cubicBezTo>
                  <a:pt x="8714398" y="6734766"/>
                  <a:pt x="8522062" y="6584655"/>
                  <a:pt x="8496050" y="6373449"/>
                </a:cubicBezTo>
                <a:cubicBezTo>
                  <a:pt x="8470038" y="6162229"/>
                  <a:pt x="8620090" y="5969920"/>
                  <a:pt x="8831314" y="5943878"/>
                </a:cubicBezTo>
                <a:close/>
                <a:moveTo>
                  <a:pt x="7397485" y="5931706"/>
                </a:moveTo>
                <a:cubicBezTo>
                  <a:pt x="7598431" y="5931157"/>
                  <a:pt x="7792965" y="6024548"/>
                  <a:pt x="7917779" y="6191864"/>
                </a:cubicBezTo>
                <a:cubicBezTo>
                  <a:pt x="7959204" y="6247714"/>
                  <a:pt x="7991530" y="6309792"/>
                  <a:pt x="8013467" y="6375784"/>
                </a:cubicBezTo>
                <a:cubicBezTo>
                  <a:pt x="8055425" y="6502973"/>
                  <a:pt x="8055748" y="6633888"/>
                  <a:pt x="8021879" y="6753751"/>
                </a:cubicBezTo>
                <a:lnTo>
                  <a:pt x="7981316" y="6858000"/>
                </a:lnTo>
                <a:lnTo>
                  <a:pt x="6819486" y="6858000"/>
                </a:lnTo>
                <a:lnTo>
                  <a:pt x="6785199" y="6781101"/>
                </a:lnTo>
                <a:cubicBezTo>
                  <a:pt x="6673307" y="6441922"/>
                  <a:pt x="6857485" y="6076251"/>
                  <a:pt x="7196747" y="5964309"/>
                </a:cubicBezTo>
                <a:cubicBezTo>
                  <a:pt x="7262809" y="5942509"/>
                  <a:pt x="7330503" y="5931889"/>
                  <a:pt x="7397485" y="5931706"/>
                </a:cubicBezTo>
                <a:close/>
                <a:moveTo>
                  <a:pt x="1505570" y="227178"/>
                </a:moveTo>
                <a:cubicBezTo>
                  <a:pt x="1691018" y="218628"/>
                  <a:pt x="1889853" y="275403"/>
                  <a:pt x="2026489" y="392370"/>
                </a:cubicBezTo>
                <a:cubicBezTo>
                  <a:pt x="2369898" y="685965"/>
                  <a:pt x="2078266" y="1147857"/>
                  <a:pt x="2444553" y="1654853"/>
                </a:cubicBezTo>
                <a:cubicBezTo>
                  <a:pt x="2492906" y="1721679"/>
                  <a:pt x="2800482" y="2144546"/>
                  <a:pt x="3183153" y="2116208"/>
                </a:cubicBezTo>
                <a:cubicBezTo>
                  <a:pt x="3673561" y="2080541"/>
                  <a:pt x="3723222" y="1441614"/>
                  <a:pt x="4288384" y="1291908"/>
                </a:cubicBezTo>
                <a:cubicBezTo>
                  <a:pt x="4689065" y="1185875"/>
                  <a:pt x="5207943" y="1366633"/>
                  <a:pt x="5472602" y="1697818"/>
                </a:cubicBezTo>
                <a:cubicBezTo>
                  <a:pt x="5891294" y="2221754"/>
                  <a:pt x="5408012" y="2790179"/>
                  <a:pt x="5844697" y="3444791"/>
                </a:cubicBezTo>
                <a:cubicBezTo>
                  <a:pt x="6149900" y="3902467"/>
                  <a:pt x="6672672" y="4053594"/>
                  <a:pt x="6715674" y="4065208"/>
                </a:cubicBezTo>
                <a:cubicBezTo>
                  <a:pt x="7326423" y="4232519"/>
                  <a:pt x="7677158" y="3817020"/>
                  <a:pt x="8130429" y="4101787"/>
                </a:cubicBezTo>
                <a:cubicBezTo>
                  <a:pt x="8226340" y="4161985"/>
                  <a:pt x="8536372" y="4356819"/>
                  <a:pt x="8624630" y="4686202"/>
                </a:cubicBezTo>
                <a:lnTo>
                  <a:pt x="8623843" y="4685749"/>
                </a:lnTo>
                <a:cubicBezTo>
                  <a:pt x="8636924" y="4734567"/>
                  <a:pt x="8644635" y="4784678"/>
                  <a:pt x="8646859" y="4835156"/>
                </a:cubicBezTo>
                <a:cubicBezTo>
                  <a:pt x="8662596" y="5196604"/>
                  <a:pt x="8398383" y="5562326"/>
                  <a:pt x="8079403" y="5661624"/>
                </a:cubicBezTo>
                <a:cubicBezTo>
                  <a:pt x="7649807" y="5795217"/>
                  <a:pt x="7430996" y="5350293"/>
                  <a:pt x="6833105" y="5397208"/>
                </a:cubicBezTo>
                <a:cubicBezTo>
                  <a:pt x="6519033" y="5421527"/>
                  <a:pt x="6056658" y="5595550"/>
                  <a:pt x="5900832" y="5944462"/>
                </a:cubicBezTo>
                <a:cubicBezTo>
                  <a:pt x="5770548" y="6236600"/>
                  <a:pt x="5916359" y="6515160"/>
                  <a:pt x="6067212" y="6811916"/>
                </a:cubicBezTo>
                <a:lnTo>
                  <a:pt x="6089565" y="6858000"/>
                </a:lnTo>
                <a:lnTo>
                  <a:pt x="0" y="6858000"/>
                </a:lnTo>
                <a:lnTo>
                  <a:pt x="0" y="2181377"/>
                </a:lnTo>
                <a:lnTo>
                  <a:pt x="73069" y="2215839"/>
                </a:lnTo>
                <a:cubicBezTo>
                  <a:pt x="165116" y="2251829"/>
                  <a:pt x="254486" y="2263171"/>
                  <a:pt x="335445" y="2237140"/>
                </a:cubicBezTo>
                <a:cubicBezTo>
                  <a:pt x="594718" y="2153707"/>
                  <a:pt x="688441" y="1733807"/>
                  <a:pt x="752878" y="1445285"/>
                </a:cubicBezTo>
                <a:cubicBezTo>
                  <a:pt x="925059" y="674068"/>
                  <a:pt x="975076" y="456292"/>
                  <a:pt x="1202551" y="314229"/>
                </a:cubicBezTo>
                <a:cubicBezTo>
                  <a:pt x="1287853" y="260956"/>
                  <a:pt x="1394302" y="232308"/>
                  <a:pt x="1505570" y="227178"/>
                </a:cubicBezTo>
                <a:close/>
                <a:moveTo>
                  <a:pt x="3142509" y="68854"/>
                </a:moveTo>
                <a:cubicBezTo>
                  <a:pt x="3275474" y="52467"/>
                  <a:pt x="3407455" y="106339"/>
                  <a:pt x="3490978" y="211117"/>
                </a:cubicBezTo>
                <a:cubicBezTo>
                  <a:pt x="3535271" y="266744"/>
                  <a:pt x="3563404" y="333535"/>
                  <a:pt x="3572083" y="404131"/>
                </a:cubicBezTo>
                <a:cubicBezTo>
                  <a:pt x="3598092" y="615337"/>
                  <a:pt x="3448040" y="807648"/>
                  <a:pt x="3236814" y="833688"/>
                </a:cubicBezTo>
                <a:cubicBezTo>
                  <a:pt x="3025594" y="859741"/>
                  <a:pt x="2833255" y="709631"/>
                  <a:pt x="2807245" y="498425"/>
                </a:cubicBezTo>
                <a:cubicBezTo>
                  <a:pt x="2781232" y="287207"/>
                  <a:pt x="2931283" y="94896"/>
                  <a:pt x="3142509" y="68854"/>
                </a:cubicBezTo>
                <a:close/>
                <a:moveTo>
                  <a:pt x="0" y="0"/>
                </a:moveTo>
                <a:lnTo>
                  <a:pt x="39858" y="0"/>
                </a:lnTo>
                <a:lnTo>
                  <a:pt x="65022" y="5834"/>
                </a:lnTo>
                <a:cubicBezTo>
                  <a:pt x="191545" y="45606"/>
                  <a:pt x="305874" y="124173"/>
                  <a:pt x="389258" y="235630"/>
                </a:cubicBezTo>
                <a:cubicBezTo>
                  <a:pt x="430983" y="291600"/>
                  <a:pt x="463360" y="353876"/>
                  <a:pt x="485484" y="420070"/>
                </a:cubicBezTo>
                <a:cubicBezTo>
                  <a:pt x="597711" y="759508"/>
                  <a:pt x="413661" y="1125662"/>
                  <a:pt x="74229" y="1237955"/>
                </a:cubicBezTo>
                <a:lnTo>
                  <a:pt x="0" y="1254477"/>
                </a:lnTo>
                <a:close/>
              </a:path>
            </a:pathLst>
          </a:cu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8" name="Background Fill">
            <a:extLst>
              <a:ext uri="{FF2B5EF4-FFF2-40B4-BE49-F238E27FC236}">
                <a16:creationId xmlns:a16="http://schemas.microsoft.com/office/drawing/2014/main" id="{62A38F2C-172F-E585-D53F-1D5A385391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EC2B5AB-241B-5990-6887-6F79D4638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AEAEAE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9A482093-4999-16C5-90BD-D94693A655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6" r="32196"/>
          <a:stretch/>
        </p:blipFill>
        <p:spPr>
          <a:xfrm>
            <a:off x="7080069" y="1"/>
            <a:ext cx="5111930" cy="6857999"/>
          </a:xfrm>
          <a:custGeom>
            <a:avLst/>
            <a:gdLst/>
            <a:ahLst/>
            <a:cxnLst/>
            <a:rect l="l" t="t" r="r" b="b"/>
            <a:pathLst>
              <a:path w="5726654" h="6857999">
                <a:moveTo>
                  <a:pt x="615191" y="3536634"/>
                </a:moveTo>
                <a:cubicBezTo>
                  <a:pt x="896629" y="3536634"/>
                  <a:pt x="1124779" y="3764784"/>
                  <a:pt x="1124779" y="4046222"/>
                </a:cubicBezTo>
                <a:cubicBezTo>
                  <a:pt x="1124779" y="4327660"/>
                  <a:pt x="896629" y="4555810"/>
                  <a:pt x="615191" y="4555810"/>
                </a:cubicBezTo>
                <a:cubicBezTo>
                  <a:pt x="333753" y="4555810"/>
                  <a:pt x="105603" y="4327660"/>
                  <a:pt x="105603" y="4046222"/>
                </a:cubicBezTo>
                <a:cubicBezTo>
                  <a:pt x="105603" y="3764784"/>
                  <a:pt x="333753" y="3536634"/>
                  <a:pt x="615191" y="3536634"/>
                </a:cubicBezTo>
                <a:close/>
                <a:moveTo>
                  <a:pt x="1497781" y="0"/>
                </a:moveTo>
                <a:lnTo>
                  <a:pt x="5726654" y="0"/>
                </a:lnTo>
                <a:lnTo>
                  <a:pt x="5726654" y="6857999"/>
                </a:lnTo>
                <a:lnTo>
                  <a:pt x="311758" y="6857999"/>
                </a:lnTo>
                <a:lnTo>
                  <a:pt x="314131" y="6707669"/>
                </a:lnTo>
                <a:cubicBezTo>
                  <a:pt x="335133" y="6366408"/>
                  <a:pt x="433652" y="6019041"/>
                  <a:pt x="599703" y="5670857"/>
                </a:cubicBezTo>
                <a:cubicBezTo>
                  <a:pt x="770258" y="5311555"/>
                  <a:pt x="1010814" y="4986831"/>
                  <a:pt x="1211434" y="4641254"/>
                </a:cubicBezTo>
                <a:cubicBezTo>
                  <a:pt x="1493037" y="4154455"/>
                  <a:pt x="1511836" y="3622743"/>
                  <a:pt x="1053042" y="3164268"/>
                </a:cubicBezTo>
                <a:cubicBezTo>
                  <a:pt x="881978" y="2993263"/>
                  <a:pt x="700423" y="2805522"/>
                  <a:pt x="607049" y="2589404"/>
                </a:cubicBezTo>
                <a:cubicBezTo>
                  <a:pt x="366280" y="2032157"/>
                  <a:pt x="541126" y="1508060"/>
                  <a:pt x="1054916" y="1068098"/>
                </a:cubicBezTo>
                <a:cubicBezTo>
                  <a:pt x="1261028" y="891534"/>
                  <a:pt x="1489689" y="709487"/>
                  <a:pt x="1502878" y="419994"/>
                </a:cubicBezTo>
                <a:cubicBezTo>
                  <a:pt x="1506390" y="341909"/>
                  <a:pt x="1507263" y="263519"/>
                  <a:pt x="1505905" y="184995"/>
                </a:cubicBezTo>
                <a:close/>
                <a:moveTo>
                  <a:pt x="14544" y="0"/>
                </a:moveTo>
                <a:lnTo>
                  <a:pt x="879353" y="0"/>
                </a:lnTo>
                <a:lnTo>
                  <a:pt x="892054" y="78051"/>
                </a:lnTo>
                <a:cubicBezTo>
                  <a:pt x="904493" y="285270"/>
                  <a:pt x="770272" y="479620"/>
                  <a:pt x="561941" y="535442"/>
                </a:cubicBezTo>
                <a:cubicBezTo>
                  <a:pt x="323847" y="599239"/>
                  <a:pt x="79117" y="457944"/>
                  <a:pt x="15320" y="219851"/>
                </a:cubicBezTo>
                <a:cubicBezTo>
                  <a:pt x="-630" y="160328"/>
                  <a:pt x="-3761" y="100390"/>
                  <a:pt x="4235" y="42968"/>
                </a:cubicBezTo>
                <a:close/>
              </a:path>
            </a:pathLst>
          </a:cu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EA22C16-F9BE-A866-D88D-A9F36AA90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616" y="-454676"/>
            <a:ext cx="4948844" cy="1997681"/>
          </a:xfrm>
        </p:spPr>
        <p:txBody>
          <a:bodyPr>
            <a:normAutofit/>
          </a:bodyPr>
          <a:lstStyle/>
          <a:p>
            <a:r>
              <a:rPr lang="pt-PT" dirty="0"/>
              <a:t>Vantagens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126E7B43-12F4-7776-7360-4D11D43343C6}"/>
              </a:ext>
            </a:extLst>
          </p:cNvPr>
          <p:cNvSpPr txBox="1">
            <a:spLocks/>
          </p:cNvSpPr>
          <p:nvPr/>
        </p:nvSpPr>
        <p:spPr>
          <a:xfrm>
            <a:off x="5647" y="2063355"/>
            <a:ext cx="8903623" cy="4659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accent5"/>
              </a:buClr>
              <a:buFont typeface="Avenir Next L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Exclusivamente online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Comunidade DEQ, IST e público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Importante na comunicação de um departamento universitário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Comunidade DEQ informada e</a:t>
            </a:r>
          </a:p>
          <a:p>
            <a:r>
              <a:rPr lang="pt-PT" sz="3200" dirty="0"/>
              <a:t>     participativa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PT" sz="3200" dirty="0"/>
              <a:t>Fortalece relações entre os membros</a:t>
            </a:r>
          </a:p>
        </p:txBody>
      </p:sp>
    </p:spTree>
    <p:extLst>
      <p:ext uri="{BB962C8B-B14F-4D97-AF65-F5344CB8AC3E}">
        <p14:creationId xmlns:p14="http://schemas.microsoft.com/office/powerpoint/2010/main" val="1792476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ma imagem com texto, interior, parede, captura de ecrã&#10;&#10;Os conteúdos gerados por IA podem estar incorretos.">
            <a:extLst>
              <a:ext uri="{FF2B5EF4-FFF2-40B4-BE49-F238E27FC236}">
                <a16:creationId xmlns:a16="http://schemas.microsoft.com/office/drawing/2014/main" id="{3D80E5B4-F237-42DA-6D3C-50305A55A3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943" y="4523667"/>
            <a:ext cx="3935414" cy="2160000"/>
          </a:xfrm>
          <a:prstGeom prst="rect">
            <a:avLst/>
          </a:prstGeom>
        </p:spPr>
      </p:pic>
      <p:pic>
        <p:nvPicPr>
          <p:cNvPr id="9" name="Imagem 8" descr="Uma imagem com Saturação de cores, instrumento de escrita, marcador, plástico&#10;&#10;Os conteúdos gerados por IA podem estar incorretos.">
            <a:extLst>
              <a:ext uri="{FF2B5EF4-FFF2-40B4-BE49-F238E27FC236}">
                <a16:creationId xmlns:a16="http://schemas.microsoft.com/office/drawing/2014/main" id="{B69396A5-464D-4AAA-E8E3-B20517B0D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551" y="4536608"/>
            <a:ext cx="3784341" cy="2160000"/>
          </a:xfrm>
          <a:prstGeom prst="rect">
            <a:avLst/>
          </a:prstGeom>
        </p:spPr>
      </p:pic>
      <p:pic>
        <p:nvPicPr>
          <p:cNvPr id="10" name="Imagem 9" descr="Uma imagem com texto, ar livre, nuvem, céu&#10;&#10;Os conteúdos gerados por IA podem estar incorretos.">
            <a:extLst>
              <a:ext uri="{FF2B5EF4-FFF2-40B4-BE49-F238E27FC236}">
                <a16:creationId xmlns:a16="http://schemas.microsoft.com/office/drawing/2014/main" id="{A916C2E3-65FC-F8C0-1827-486D0A5EB3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4551" y="175376"/>
            <a:ext cx="3784341" cy="2160000"/>
          </a:xfrm>
          <a:prstGeom prst="rect">
            <a:avLst/>
          </a:prstGeom>
        </p:spPr>
      </p:pic>
      <p:pic>
        <p:nvPicPr>
          <p:cNvPr id="11" name="Imagem 10" descr="Uma imagem com interior, Garrafa de vidro, Solução, Equipamento de laboratório&#10;&#10;Os conteúdos gerados por IA podem estar incorretos.">
            <a:extLst>
              <a:ext uri="{FF2B5EF4-FFF2-40B4-BE49-F238E27FC236}">
                <a16:creationId xmlns:a16="http://schemas.microsoft.com/office/drawing/2014/main" id="{5DB280CD-B1F8-81CE-C2EF-FE11CA0CC4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69" y="4536608"/>
            <a:ext cx="3825445" cy="2160000"/>
          </a:xfrm>
          <a:prstGeom prst="rect">
            <a:avLst/>
          </a:prstGeom>
        </p:spPr>
      </p:pic>
      <p:pic>
        <p:nvPicPr>
          <p:cNvPr id="12" name="Imagem 11" descr="Uma imagem com Saturação de cores, arte, garrafa&#10;&#10;Os conteúdos gerados por IA podem estar incorretos.">
            <a:extLst>
              <a:ext uri="{FF2B5EF4-FFF2-40B4-BE49-F238E27FC236}">
                <a16:creationId xmlns:a16="http://schemas.microsoft.com/office/drawing/2014/main" id="{EC9456EE-7F63-D4E0-9976-E7368A3E2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16" y="2349000"/>
            <a:ext cx="3839998" cy="2160000"/>
          </a:xfrm>
          <a:prstGeom prst="rect">
            <a:avLst/>
          </a:prstGeom>
        </p:spPr>
      </p:pic>
      <p:pic>
        <p:nvPicPr>
          <p:cNvPr id="13" name="Imagem 12" descr="Uma imagem com beber, Bebida alcoólica, Âmbar, chávena&#10;&#10;Os conteúdos gerados por IA podem estar incorretos.">
            <a:extLst>
              <a:ext uri="{FF2B5EF4-FFF2-40B4-BE49-F238E27FC236}">
                <a16:creationId xmlns:a16="http://schemas.microsoft.com/office/drawing/2014/main" id="{62770C13-2A33-7070-C2FD-566A97CE9E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49" y="2344562"/>
            <a:ext cx="3792782" cy="2160000"/>
          </a:xfrm>
          <a:prstGeom prst="rect">
            <a:avLst/>
          </a:prstGeom>
        </p:spPr>
      </p:pic>
      <p:pic>
        <p:nvPicPr>
          <p:cNvPr id="14" name="Imagem 13" descr="Uma imagem com flor, ar livre, planta&#10;&#10;Os conteúdos gerados por IA podem estar incorretos.">
            <a:extLst>
              <a:ext uri="{FF2B5EF4-FFF2-40B4-BE49-F238E27FC236}">
                <a16:creationId xmlns:a16="http://schemas.microsoft.com/office/drawing/2014/main" id="{CABFDA64-17E5-3130-328D-1329EF82289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943" y="2329049"/>
            <a:ext cx="3935414" cy="2160000"/>
          </a:xfrm>
          <a:prstGeom prst="rect">
            <a:avLst/>
          </a:prstGeom>
        </p:spPr>
      </p:pic>
      <p:pic>
        <p:nvPicPr>
          <p:cNvPr id="15" name="Imagem 14" descr="Uma imagem com edifício, manómetro, máquina, relógio&#10;&#10;Os conteúdos gerados por IA podem estar incorretos.">
            <a:extLst>
              <a:ext uri="{FF2B5EF4-FFF2-40B4-BE49-F238E27FC236}">
                <a16:creationId xmlns:a16="http://schemas.microsoft.com/office/drawing/2014/main" id="{CCEECD3E-076B-39E5-0851-D0AB846E28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16" y="175376"/>
            <a:ext cx="3840003" cy="2160000"/>
          </a:xfrm>
          <a:prstGeom prst="rect">
            <a:avLst/>
          </a:prstGeom>
        </p:spPr>
      </p:pic>
      <p:sp>
        <p:nvSpPr>
          <p:cNvPr id="16" name="Título 1">
            <a:extLst>
              <a:ext uri="{FF2B5EF4-FFF2-40B4-BE49-F238E27FC236}">
                <a16:creationId xmlns:a16="http://schemas.microsoft.com/office/drawing/2014/main" id="{D7C10630-0FBC-CF3A-57BC-360C95248292}"/>
              </a:ext>
            </a:extLst>
          </p:cNvPr>
          <p:cNvSpPr txBox="1">
            <a:spLocks/>
          </p:cNvSpPr>
          <p:nvPr/>
        </p:nvSpPr>
        <p:spPr>
          <a:xfrm>
            <a:off x="8603590" y="945298"/>
            <a:ext cx="2945282" cy="9780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4200" dirty="0"/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2254073414"/>
      </p:ext>
    </p:extLst>
  </p:cSld>
  <p:clrMapOvr>
    <a:masterClrMapping/>
  </p:clrMapOvr>
</p:sld>
</file>

<file path=ppt/theme/theme1.xml><?xml version="1.0" encoding="utf-8"?>
<a:theme xmlns:a="http://schemas.openxmlformats.org/drawingml/2006/main" name="SplashVTI">
  <a:themeElements>
    <a:clrScheme name="Custom 11">
      <a:dk1>
        <a:srgbClr val="262626"/>
      </a:dk1>
      <a:lt1>
        <a:sysClr val="window" lastClr="FFFFFF"/>
      </a:lt1>
      <a:dk2>
        <a:srgbClr val="2F333D"/>
      </a:dk2>
      <a:lt2>
        <a:srgbClr val="E9F3F3"/>
      </a:lt2>
      <a:accent1>
        <a:srgbClr val="1EBE9B"/>
      </a:accent1>
      <a:accent2>
        <a:srgbClr val="FD8686"/>
      </a:accent2>
      <a:accent3>
        <a:srgbClr val="0AC8AD"/>
      </a:accent3>
      <a:accent4>
        <a:srgbClr val="E69500"/>
      </a:accent4>
      <a:accent5>
        <a:srgbClr val="EC4E70"/>
      </a:accent5>
      <a:accent6>
        <a:srgbClr val="794DFF"/>
      </a:accent6>
      <a:hlink>
        <a:srgbClr val="3E8FF1"/>
      </a:hlink>
      <a:folHlink>
        <a:srgbClr val="939393"/>
      </a:folHlink>
    </a:clrScheme>
    <a:fontScheme name="Custom 23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lashVTI" id="{CD38C481-21EC-466B-953B-A1440B42712A}" vid="{D3E4813C-1D98-48C2-AF59-2D0D78E2550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218</Words>
  <Application>Microsoft Office PowerPoint</Application>
  <PresentationFormat>Widescreen</PresentationFormat>
  <Paragraphs>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Avenir Next LT Pro</vt:lpstr>
      <vt:lpstr>Posterama</vt:lpstr>
      <vt:lpstr>SplashVTI</vt:lpstr>
      <vt:lpstr>Newsletter DEQ</vt:lpstr>
      <vt:lpstr>Objetivo</vt:lpstr>
      <vt:lpstr>9 Edições / ano</vt:lpstr>
      <vt:lpstr>Secções</vt:lpstr>
      <vt:lpstr>Projetos Financiados</vt:lpstr>
      <vt:lpstr>Conferências Seminários Palestras convidadas</vt:lpstr>
      <vt:lpstr>Apresentações orais (não convidadas) Posters </vt:lpstr>
      <vt:lpstr>Publicações</vt:lpstr>
      <vt:lpstr>Provas Académicas</vt:lpstr>
      <vt:lpstr>Prémios</vt:lpstr>
      <vt:lpstr>Assuntos Pedagógicos</vt:lpstr>
      <vt:lpstr>Atividades de Investigação</vt:lpstr>
      <vt:lpstr>Eventos de Comunicação em Ciência</vt:lpstr>
      <vt:lpstr>Outros assuntos</vt:lpstr>
      <vt:lpstr>PowerPoint Presentation</vt:lpstr>
      <vt:lpstr>Divulgação</vt:lpstr>
      <vt:lpstr>Divulgação Redes Sociais</vt:lpstr>
      <vt:lpstr>Vantagens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Newsletter DEQ</dc:title>
  <dc:creator>Joaquim Antonio dos Reis Silva Simao</dc:creator>
  <cp:lastModifiedBy>Maria Margarida Moreira de Melo</cp:lastModifiedBy>
  <cp:revision>4</cp:revision>
  <dcterms:created xsi:type="dcterms:W3CDTF">2026-01-05T17:13:22Z</dcterms:created>
  <dcterms:modified xsi:type="dcterms:W3CDTF">2026-01-14T14:32:44Z</dcterms:modified>
</cp:coreProperties>
</file>