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59" r:id="rId3"/>
    <p:sldId id="261" r:id="rId4"/>
    <p:sldId id="258" r:id="rId5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Objects="1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941748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Prática descrita no documento fornecido pelo utilizador.
[Sources]
- Documento: “Description of the implementation of the practice.docx” (fornecido pelo utilizador)
[/Sources]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Implementação e avaliação descritas no documento fornecido pelo utilizador.
[Sources]
- Documento: “Description of the implementation of the practice.docx” (fornecido pelo utilizador)
[/Sources]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370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https://www.wondercraft.ai/tools/text-to-podcast-generator
- https://www.wondercraft.ai/tools/ai-podcast-generator
- https://podcastle.ai/
- https://elevenlabs.io/
- https://play.ht/
- https://www.descript.com/
- https://podcast.adobe.com/en/enhance
- https://riverside.com/tools/podcast-editor
- https://auphonic.com/
[/Sources]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6411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https://www.wondercraft.ai/tools/text-to-podcast-generator
- https://www.wondercraft.ai/tools/ai-podcast-generator
- https://podcastle.ai/
- https://elevenlabs.io/
- https://play.ht/
- https://www.descript.com/
- https://podcast.adobe.com/en/enhance
- https://riverside.com/tools/podcast-editor
- https://auphonic.com/
[/Sources]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7F9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713232"/>
          </a:xfrm>
          <a:prstGeom prst="rect">
            <a:avLst/>
          </a:prstGeom>
          <a:solidFill>
            <a:srgbClr val="0B2D4D"/>
          </a:solidFill>
          <a:ln w="12700">
            <a:solidFill>
              <a:srgbClr val="0B2D4D"/>
            </a:solidFill>
            <a:prstDash val="solid"/>
          </a:ln>
        </p:spPr>
        <p:txBody>
          <a:bodyPr/>
          <a:lstStyle/>
          <a:p>
            <a:endParaRPr lang="en-PT"/>
          </a:p>
        </p:txBody>
      </p:sp>
      <p:sp>
        <p:nvSpPr>
          <p:cNvPr id="3" name="Text 1"/>
          <p:cNvSpPr/>
          <p:nvPr/>
        </p:nvSpPr>
        <p:spPr>
          <a:xfrm>
            <a:off x="548640" y="91440"/>
            <a:ext cx="113385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Prática pedagógica: </a:t>
            </a:r>
            <a:r>
              <a:rPr lang="en-US" sz="28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criação</a:t>
            </a: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de podcast a partir de um artigo científico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566928" y="411480"/>
            <a:ext cx="110642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DCE7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Leitura crítica + comunicação </a:t>
            </a:r>
            <a:r>
              <a:rPr lang="en-US" sz="2000" dirty="0" err="1">
                <a:solidFill>
                  <a:srgbClr val="DCE7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científica</a:t>
            </a:r>
            <a:r>
              <a:rPr lang="en-US" sz="2000" dirty="0">
                <a:solidFill>
                  <a:srgbClr val="DCE7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| </a:t>
            </a:r>
            <a:r>
              <a:rPr lang="en-US" sz="2000" dirty="0" err="1">
                <a:solidFill>
                  <a:srgbClr val="DCE7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trabalho</a:t>
            </a:r>
            <a:r>
              <a:rPr lang="en-US" sz="2000" dirty="0">
                <a:solidFill>
                  <a:srgbClr val="DCE7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de </a:t>
            </a:r>
            <a:r>
              <a:rPr lang="en-US" sz="2000" dirty="0" err="1">
                <a:solidFill>
                  <a:srgbClr val="DCE7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grupo</a:t>
            </a:r>
            <a:r>
              <a:rPr lang="en-US" sz="2000" dirty="0">
                <a:solidFill>
                  <a:srgbClr val="DCE7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| 3 </a:t>
            </a:r>
            <a:r>
              <a:rPr lang="en-US" sz="2000" dirty="0" err="1">
                <a:solidFill>
                  <a:srgbClr val="DCE7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semanas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548640" y="1005840"/>
            <a:ext cx="128016" cy="5394960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 w="12700">
            <a:solidFill>
              <a:srgbClr val="18A999"/>
            </a:solidFill>
            <a:prstDash val="solid"/>
          </a:ln>
        </p:spPr>
        <p:txBody>
          <a:bodyPr/>
          <a:lstStyle/>
          <a:p>
            <a:endParaRPr lang="en-PT"/>
          </a:p>
        </p:txBody>
      </p:sp>
      <p:sp>
        <p:nvSpPr>
          <p:cNvPr id="7" name="Text 5"/>
          <p:cNvSpPr/>
          <p:nvPr/>
        </p:nvSpPr>
        <p:spPr>
          <a:xfrm>
            <a:off x="866503" y="987697"/>
            <a:ext cx="5212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F2937"/>
                </a:solidFill>
              </a:rPr>
              <a:t>O QUE FOI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800210" y="1641157"/>
            <a:ext cx="5120640" cy="4526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228600" indent="-228600"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buSzPct val="100000"/>
              <a:buFontTx/>
              <a:buChar char="•"/>
            </a:pPr>
            <a:r>
              <a:rPr lang="en-US" sz="2000" dirty="0">
                <a:solidFill>
                  <a:srgbClr val="1F2937"/>
                </a:solidFill>
              </a:rPr>
              <a:t>UC </a:t>
            </a:r>
            <a:r>
              <a:rPr lang="en-US" sz="2000" b="1" dirty="0">
                <a:solidFill>
                  <a:srgbClr val="1F2937"/>
                </a:solidFill>
              </a:rPr>
              <a:t>ESPAÇO SOCIEDADE E CULTURA </a:t>
            </a:r>
            <a:r>
              <a:rPr lang="en-US" sz="2000" dirty="0">
                <a:solidFill>
                  <a:srgbClr val="1F2937"/>
                </a:solidFill>
              </a:rPr>
              <a:t>|  MIA | 4 </a:t>
            </a:r>
            <a:r>
              <a:rPr lang="en-US" sz="2000" dirty="0" err="1">
                <a:solidFill>
                  <a:srgbClr val="1F2937"/>
                </a:solidFill>
              </a:rPr>
              <a:t>ano</a:t>
            </a:r>
            <a:r>
              <a:rPr lang="en-US" sz="2000" dirty="0">
                <a:solidFill>
                  <a:srgbClr val="1F2937"/>
                </a:solidFill>
              </a:rPr>
              <a:t>  | </a:t>
            </a:r>
            <a:r>
              <a:rPr lang="en-US" sz="2000" dirty="0" err="1">
                <a:solidFill>
                  <a:srgbClr val="1F2937"/>
                </a:solidFill>
              </a:rPr>
              <a:t>optativa</a:t>
            </a:r>
            <a:r>
              <a:rPr lang="en-US" sz="2000" dirty="0">
                <a:solidFill>
                  <a:srgbClr val="1F2937"/>
                </a:solidFill>
              </a:rPr>
              <a:t>  | 2º </a:t>
            </a:r>
            <a:r>
              <a:rPr lang="en-US" sz="2000" dirty="0" err="1">
                <a:solidFill>
                  <a:srgbClr val="1F2937"/>
                </a:solidFill>
              </a:rPr>
              <a:t>semestre</a:t>
            </a:r>
            <a:r>
              <a:rPr lang="en-US" sz="2000" dirty="0">
                <a:solidFill>
                  <a:srgbClr val="1F2937"/>
                </a:solidFill>
              </a:rPr>
              <a:t> | 2023-24     </a:t>
            </a:r>
            <a:endParaRPr lang="en-US" sz="2000" dirty="0"/>
          </a:p>
          <a:p>
            <a:pPr marL="228600" indent="-228600"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buSzPct val="100000"/>
              <a:buChar char="•"/>
            </a:pPr>
            <a:r>
              <a:rPr lang="en-US" sz="2000" dirty="0" err="1">
                <a:solidFill>
                  <a:srgbClr val="1F2937"/>
                </a:solidFill>
              </a:rPr>
              <a:t>Exercício</a:t>
            </a:r>
            <a:r>
              <a:rPr lang="en-US" sz="2000" dirty="0">
                <a:solidFill>
                  <a:srgbClr val="1F2937"/>
                </a:solidFill>
              </a:rPr>
              <a:t> 1: </a:t>
            </a:r>
            <a:r>
              <a:rPr lang="en-US" sz="2000" dirty="0" err="1">
                <a:solidFill>
                  <a:srgbClr val="1F2937"/>
                </a:solidFill>
              </a:rPr>
              <a:t>Criação</a:t>
            </a:r>
            <a:r>
              <a:rPr lang="en-US" sz="2000" dirty="0">
                <a:solidFill>
                  <a:srgbClr val="1F2937"/>
                </a:solidFill>
              </a:rPr>
              <a:t> de um podcast a </a:t>
            </a:r>
            <a:r>
              <a:rPr lang="en-US" sz="2000" dirty="0" err="1">
                <a:solidFill>
                  <a:srgbClr val="1F2937"/>
                </a:solidFill>
              </a:rPr>
              <a:t>partir</a:t>
            </a:r>
            <a:r>
              <a:rPr lang="en-US" sz="2000" dirty="0">
                <a:solidFill>
                  <a:srgbClr val="1F2937"/>
                </a:solidFill>
              </a:rPr>
              <a:t> de </a:t>
            </a:r>
            <a:r>
              <a:rPr lang="en-US" sz="2000" dirty="0" err="1">
                <a:solidFill>
                  <a:srgbClr val="1F2937"/>
                </a:solidFill>
              </a:rPr>
              <a:t>uma</a:t>
            </a:r>
            <a:r>
              <a:rPr lang="en-US" sz="2000" dirty="0">
                <a:solidFill>
                  <a:srgbClr val="1F2937"/>
                </a:solidFill>
              </a:rPr>
              <a:t> </a:t>
            </a:r>
            <a:r>
              <a:rPr lang="en-US" sz="2000" dirty="0" err="1">
                <a:solidFill>
                  <a:srgbClr val="1F2937"/>
                </a:solidFill>
              </a:rPr>
              <a:t>revisão</a:t>
            </a:r>
            <a:r>
              <a:rPr lang="en-US" sz="2000" dirty="0">
                <a:solidFill>
                  <a:srgbClr val="1F2937"/>
                </a:solidFill>
              </a:rPr>
              <a:t> </a:t>
            </a:r>
            <a:r>
              <a:rPr lang="en-US" sz="2000" dirty="0" err="1">
                <a:solidFill>
                  <a:srgbClr val="1F2937"/>
                </a:solidFill>
              </a:rPr>
              <a:t>crítica</a:t>
            </a:r>
            <a:r>
              <a:rPr lang="en-US" sz="2000" dirty="0">
                <a:solidFill>
                  <a:srgbClr val="1F2937"/>
                </a:solidFill>
              </a:rPr>
              <a:t> de um </a:t>
            </a:r>
            <a:r>
              <a:rPr lang="en-US" sz="2000" dirty="0" err="1">
                <a:solidFill>
                  <a:srgbClr val="1F2937"/>
                </a:solidFill>
              </a:rPr>
              <a:t>artigo</a:t>
            </a:r>
            <a:r>
              <a:rPr lang="en-US" sz="2000" dirty="0">
                <a:solidFill>
                  <a:srgbClr val="1F2937"/>
                </a:solidFill>
              </a:rPr>
              <a:t> </a:t>
            </a:r>
            <a:r>
              <a:rPr lang="en-US" sz="2000" dirty="0" err="1">
                <a:solidFill>
                  <a:srgbClr val="1F2937"/>
                </a:solidFill>
              </a:rPr>
              <a:t>científico</a:t>
            </a:r>
            <a:r>
              <a:rPr lang="en-US" sz="2000" dirty="0">
                <a:solidFill>
                  <a:srgbClr val="1F2937"/>
                </a:solidFill>
              </a:rPr>
              <a:t>.</a:t>
            </a:r>
            <a:endParaRPr lang="en-US" sz="2000" dirty="0"/>
          </a:p>
          <a:p>
            <a:pPr marL="228600" indent="-228600"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buSzPct val="100000"/>
              <a:buChar char="•"/>
            </a:pPr>
            <a:r>
              <a:rPr lang="en-US" sz="2000" dirty="0" err="1">
                <a:solidFill>
                  <a:srgbClr val="1F2937"/>
                </a:solidFill>
              </a:rPr>
              <a:t>Cada</a:t>
            </a:r>
            <a:r>
              <a:rPr lang="en-US" sz="2000" dirty="0">
                <a:solidFill>
                  <a:srgbClr val="1F2937"/>
                </a:solidFill>
              </a:rPr>
              <a:t> </a:t>
            </a:r>
            <a:r>
              <a:rPr lang="en-US" sz="2000" dirty="0" err="1">
                <a:solidFill>
                  <a:srgbClr val="1F2937"/>
                </a:solidFill>
              </a:rPr>
              <a:t>grupo</a:t>
            </a:r>
            <a:r>
              <a:rPr lang="en-US" sz="2000" dirty="0">
                <a:solidFill>
                  <a:srgbClr val="1F2937"/>
                </a:solidFill>
              </a:rPr>
              <a:t> </a:t>
            </a:r>
            <a:r>
              <a:rPr lang="en-US" sz="2000" dirty="0" err="1">
                <a:solidFill>
                  <a:srgbClr val="1F2937"/>
                </a:solidFill>
              </a:rPr>
              <a:t>trabalha</a:t>
            </a:r>
            <a:r>
              <a:rPr lang="en-US" sz="2000" dirty="0">
                <a:solidFill>
                  <a:srgbClr val="1F2937"/>
                </a:solidFill>
              </a:rPr>
              <a:t> um </a:t>
            </a:r>
            <a:r>
              <a:rPr lang="en-US" sz="2000" dirty="0" err="1">
                <a:solidFill>
                  <a:srgbClr val="1F2937"/>
                </a:solidFill>
              </a:rPr>
              <a:t>artigo</a:t>
            </a:r>
            <a:r>
              <a:rPr lang="en-US" sz="2000" dirty="0">
                <a:solidFill>
                  <a:srgbClr val="1F2937"/>
                </a:solidFill>
              </a:rPr>
              <a:t> de </a:t>
            </a:r>
            <a:r>
              <a:rPr lang="en-US" sz="2000" dirty="0" err="1">
                <a:solidFill>
                  <a:srgbClr val="1F2937"/>
                </a:solidFill>
              </a:rPr>
              <a:t>referência</a:t>
            </a:r>
            <a:r>
              <a:rPr lang="en-US" sz="2000" dirty="0">
                <a:solidFill>
                  <a:srgbClr val="1F2937"/>
                </a:solidFill>
              </a:rPr>
              <a:t> </a:t>
            </a:r>
            <a:r>
              <a:rPr lang="en-US" sz="2000" dirty="0" err="1">
                <a:solidFill>
                  <a:srgbClr val="1F2937"/>
                </a:solidFill>
              </a:rPr>
              <a:t>sobre</a:t>
            </a:r>
            <a:r>
              <a:rPr lang="en-US" sz="2000" dirty="0">
                <a:solidFill>
                  <a:srgbClr val="1F2937"/>
                </a:solidFill>
              </a:rPr>
              <a:t> a </a:t>
            </a:r>
            <a:r>
              <a:rPr lang="en-US" sz="2000" dirty="0" err="1">
                <a:solidFill>
                  <a:srgbClr val="1F2937"/>
                </a:solidFill>
              </a:rPr>
              <a:t>metodologia</a:t>
            </a:r>
            <a:r>
              <a:rPr lang="en-US" sz="2000" dirty="0">
                <a:solidFill>
                  <a:srgbClr val="1F2937"/>
                </a:solidFill>
              </a:rPr>
              <a:t> que </a:t>
            </a:r>
            <a:r>
              <a:rPr lang="en-US" sz="2000" dirty="0" err="1">
                <a:solidFill>
                  <a:srgbClr val="1F2937"/>
                </a:solidFill>
              </a:rPr>
              <a:t>será</a:t>
            </a:r>
            <a:r>
              <a:rPr lang="en-US" sz="2000" dirty="0">
                <a:solidFill>
                  <a:srgbClr val="1F2937"/>
                </a:solidFill>
              </a:rPr>
              <a:t> </a:t>
            </a:r>
            <a:r>
              <a:rPr lang="en-US" sz="2000" dirty="0" err="1">
                <a:solidFill>
                  <a:srgbClr val="1F2937"/>
                </a:solidFill>
              </a:rPr>
              <a:t>aplicada</a:t>
            </a:r>
            <a:r>
              <a:rPr lang="en-US" sz="2000" dirty="0">
                <a:solidFill>
                  <a:srgbClr val="1F2937"/>
                </a:solidFill>
              </a:rPr>
              <a:t> no </a:t>
            </a:r>
            <a:r>
              <a:rPr lang="en-US" sz="2000" dirty="0" err="1">
                <a:solidFill>
                  <a:srgbClr val="1F2937"/>
                </a:solidFill>
              </a:rPr>
              <a:t>Exercício</a:t>
            </a:r>
            <a:r>
              <a:rPr lang="en-US" sz="2000" dirty="0">
                <a:solidFill>
                  <a:srgbClr val="1F2937"/>
                </a:solidFill>
              </a:rPr>
              <a:t> 2 (APO </a:t>
            </a:r>
            <a:r>
              <a:rPr lang="en-US" sz="2000" dirty="0" err="1">
                <a:solidFill>
                  <a:srgbClr val="1F2937"/>
                </a:solidFill>
              </a:rPr>
              <a:t>Avaliação</a:t>
            </a:r>
            <a:r>
              <a:rPr lang="en-US" sz="2000" dirty="0">
                <a:solidFill>
                  <a:srgbClr val="1F2937"/>
                </a:solidFill>
              </a:rPr>
              <a:t> </a:t>
            </a:r>
            <a:r>
              <a:rPr lang="en-US" sz="2000" dirty="0" err="1">
                <a:solidFill>
                  <a:srgbClr val="1F2937"/>
                </a:solidFill>
              </a:rPr>
              <a:t>Pós</a:t>
            </a:r>
            <a:r>
              <a:rPr lang="en-US" sz="2000" dirty="0">
                <a:solidFill>
                  <a:srgbClr val="1F2937"/>
                </a:solidFill>
              </a:rPr>
              <a:t> </a:t>
            </a:r>
            <a:r>
              <a:rPr lang="en-US" sz="2000" dirty="0" err="1">
                <a:solidFill>
                  <a:srgbClr val="1F2937"/>
                </a:solidFill>
              </a:rPr>
              <a:t>Ocupação</a:t>
            </a:r>
            <a:r>
              <a:rPr lang="en-US" sz="2000" dirty="0">
                <a:solidFill>
                  <a:srgbClr val="1F2937"/>
                </a:solidFill>
              </a:rPr>
              <a:t>).</a:t>
            </a:r>
          </a:p>
          <a:p>
            <a:pPr marL="228600" indent="-228600"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buSzPct val="100000"/>
              <a:buChar char="•"/>
            </a:pPr>
            <a:r>
              <a:rPr lang="en-US" sz="2000" dirty="0" err="1">
                <a:solidFill>
                  <a:srgbClr val="1F2937"/>
                </a:solidFill>
              </a:rPr>
              <a:t>Produto</a:t>
            </a:r>
            <a:r>
              <a:rPr lang="en-US" sz="2000" dirty="0">
                <a:solidFill>
                  <a:srgbClr val="1F2937"/>
                </a:solidFill>
              </a:rPr>
              <a:t> final: </a:t>
            </a:r>
            <a:r>
              <a:rPr lang="en-US" sz="2000" dirty="0" err="1">
                <a:solidFill>
                  <a:srgbClr val="1F2937"/>
                </a:solidFill>
              </a:rPr>
              <a:t>episódio</a:t>
            </a:r>
            <a:r>
              <a:rPr lang="en-US" sz="2000" dirty="0">
                <a:solidFill>
                  <a:srgbClr val="1F2937"/>
                </a:solidFill>
              </a:rPr>
              <a:t> de 10 –15 min </a:t>
            </a:r>
            <a:r>
              <a:rPr lang="en-US" sz="2000" dirty="0" err="1">
                <a:solidFill>
                  <a:srgbClr val="1F2937"/>
                </a:solidFill>
              </a:rPr>
              <a:t>em</a:t>
            </a:r>
            <a:r>
              <a:rPr lang="en-US" sz="2000" dirty="0">
                <a:solidFill>
                  <a:srgbClr val="1F2937"/>
                </a:solidFill>
              </a:rPr>
              <a:t> </a:t>
            </a:r>
            <a:r>
              <a:rPr lang="en-US" sz="2000" dirty="0" err="1">
                <a:solidFill>
                  <a:srgbClr val="1F2937"/>
                </a:solidFill>
              </a:rPr>
              <a:t>formato</a:t>
            </a:r>
            <a:r>
              <a:rPr lang="en-US" sz="2000" dirty="0">
                <a:solidFill>
                  <a:srgbClr val="1F2937"/>
                </a:solidFill>
              </a:rPr>
              <a:t> </a:t>
            </a:r>
            <a:r>
              <a:rPr lang="en-US" sz="2000" dirty="0" err="1">
                <a:solidFill>
                  <a:srgbClr val="1F2937"/>
                </a:solidFill>
              </a:rPr>
              <a:t>entrevista</a:t>
            </a:r>
            <a:r>
              <a:rPr lang="en-US" sz="2000" dirty="0">
                <a:solidFill>
                  <a:srgbClr val="1F2937"/>
                </a:solidFill>
              </a:rPr>
              <a:t> com </a:t>
            </a:r>
            <a:r>
              <a:rPr lang="en-US" sz="2000" dirty="0" err="1">
                <a:solidFill>
                  <a:srgbClr val="1F2937"/>
                </a:solidFill>
              </a:rPr>
              <a:t>foco</a:t>
            </a:r>
            <a:r>
              <a:rPr lang="en-US" sz="2000" dirty="0">
                <a:solidFill>
                  <a:srgbClr val="1F2937"/>
                </a:solidFill>
              </a:rPr>
              <a:t> </a:t>
            </a:r>
            <a:r>
              <a:rPr lang="en-US" sz="2000" dirty="0" err="1">
                <a:solidFill>
                  <a:srgbClr val="1F2937"/>
                </a:solidFill>
              </a:rPr>
              <a:t>na</a:t>
            </a:r>
            <a:r>
              <a:rPr lang="en-US" sz="2000" dirty="0">
                <a:solidFill>
                  <a:srgbClr val="1F2937"/>
                </a:solidFill>
              </a:rPr>
              <a:t> </a:t>
            </a:r>
            <a:r>
              <a:rPr lang="en-US" sz="2000" dirty="0" err="1">
                <a:solidFill>
                  <a:srgbClr val="1F2937"/>
                </a:solidFill>
              </a:rPr>
              <a:t>aplicação</a:t>
            </a:r>
            <a:r>
              <a:rPr lang="en-US" sz="2000" dirty="0">
                <a:solidFill>
                  <a:srgbClr val="1F2937"/>
                </a:solidFill>
              </a:rPr>
              <a:t> da </a:t>
            </a:r>
            <a:r>
              <a:rPr lang="en-US" sz="2000" dirty="0" err="1">
                <a:solidFill>
                  <a:srgbClr val="1F2937"/>
                </a:solidFill>
              </a:rPr>
              <a:t>metodologia</a:t>
            </a:r>
            <a:r>
              <a:rPr lang="en-US" sz="2000" dirty="0">
                <a:solidFill>
                  <a:srgbClr val="1F2937"/>
                </a:solidFill>
              </a:rPr>
              <a:t> APO + </a:t>
            </a:r>
            <a:r>
              <a:rPr lang="en-US" sz="2000" dirty="0" err="1">
                <a:solidFill>
                  <a:srgbClr val="1F2937"/>
                </a:solidFill>
              </a:rPr>
              <a:t>Reflexão</a:t>
            </a:r>
            <a:r>
              <a:rPr lang="en-US" sz="2000" dirty="0">
                <a:solidFill>
                  <a:srgbClr val="1F2937"/>
                </a:solidFill>
              </a:rPr>
              <a:t> individual</a:t>
            </a:r>
            <a:endParaRPr lang="en-US" sz="2000" dirty="0"/>
          </a:p>
        </p:txBody>
      </p:sp>
      <p:sp>
        <p:nvSpPr>
          <p:cNvPr id="10" name="Shape 8"/>
          <p:cNvSpPr/>
          <p:nvPr/>
        </p:nvSpPr>
        <p:spPr>
          <a:xfrm>
            <a:off x="6492239" y="1005839"/>
            <a:ext cx="140789" cy="2898503"/>
          </a:xfrm>
          <a:prstGeom prst="roundRect">
            <a:avLst/>
          </a:prstGeom>
          <a:solidFill>
            <a:srgbClr val="00B0F0"/>
          </a:solidFill>
          <a:ln w="12700">
            <a:solidFill>
              <a:srgbClr val="00B0F0"/>
            </a:solidFill>
            <a:prstDash val="solid"/>
          </a:ln>
        </p:spPr>
        <p:txBody>
          <a:bodyPr/>
          <a:lstStyle/>
          <a:p>
            <a:endParaRPr lang="en-PT"/>
          </a:p>
        </p:txBody>
      </p:sp>
      <p:sp>
        <p:nvSpPr>
          <p:cNvPr id="11" name="Text 9"/>
          <p:cNvSpPr/>
          <p:nvPr/>
        </p:nvSpPr>
        <p:spPr>
          <a:xfrm>
            <a:off x="6766560" y="987697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F2937"/>
                </a:solidFill>
              </a:rPr>
              <a:t>OBJETIVOS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6783251" y="1776548"/>
            <a:ext cx="4480560" cy="1874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228600" indent="-228600">
              <a:lnSpc>
                <a:spcPct val="110000"/>
              </a:lnSpc>
              <a:spcAft>
                <a:spcPts val="400"/>
              </a:spcAft>
              <a:buSzPct val="100000"/>
              <a:buChar char="•"/>
            </a:pPr>
            <a:r>
              <a:rPr lang="en-US" sz="1600" dirty="0" err="1">
                <a:solidFill>
                  <a:srgbClr val="1F2937"/>
                </a:solidFill>
              </a:rPr>
              <a:t>Promover</a:t>
            </a:r>
            <a:r>
              <a:rPr lang="en-US" sz="1600" dirty="0">
                <a:solidFill>
                  <a:srgbClr val="1F2937"/>
                </a:solidFill>
              </a:rPr>
              <a:t> a </a:t>
            </a:r>
            <a:r>
              <a:rPr lang="en-US" sz="1600" i="1" dirty="0" err="1">
                <a:solidFill>
                  <a:srgbClr val="1F2937"/>
                </a:solidFill>
              </a:rPr>
              <a:t>iniciação</a:t>
            </a:r>
            <a:r>
              <a:rPr lang="en-US" sz="1600" i="1" dirty="0">
                <a:solidFill>
                  <a:srgbClr val="1F2937"/>
                </a:solidFill>
              </a:rPr>
              <a:t> à</a:t>
            </a:r>
            <a:r>
              <a:rPr lang="en-US" sz="1600" dirty="0">
                <a:solidFill>
                  <a:srgbClr val="1F2937"/>
                </a:solidFill>
              </a:rPr>
              <a:t> </a:t>
            </a:r>
            <a:r>
              <a:rPr lang="en-US" sz="1600" dirty="0" err="1">
                <a:solidFill>
                  <a:srgbClr val="1F2937"/>
                </a:solidFill>
              </a:rPr>
              <a:t>leitura</a:t>
            </a:r>
            <a:r>
              <a:rPr lang="en-US" sz="1600" dirty="0">
                <a:solidFill>
                  <a:srgbClr val="1F2937"/>
                </a:solidFill>
              </a:rPr>
              <a:t> e síntese de artigos científicos (seleção de argumentos, </a:t>
            </a:r>
            <a:r>
              <a:rPr lang="en-US" sz="1600" dirty="0" err="1">
                <a:solidFill>
                  <a:srgbClr val="1F2937"/>
                </a:solidFill>
              </a:rPr>
              <a:t>metodologia</a:t>
            </a:r>
            <a:r>
              <a:rPr lang="en-US" sz="1600" dirty="0">
                <a:solidFill>
                  <a:srgbClr val="1F2937"/>
                </a:solidFill>
              </a:rPr>
              <a:t>, </a:t>
            </a:r>
            <a:r>
              <a:rPr lang="en-US" sz="1600" dirty="0" err="1">
                <a:solidFill>
                  <a:srgbClr val="1F2937"/>
                </a:solidFill>
              </a:rPr>
              <a:t>evidência</a:t>
            </a:r>
            <a:r>
              <a:rPr lang="en-US" sz="1600" dirty="0">
                <a:solidFill>
                  <a:srgbClr val="1F2937"/>
                </a:solidFill>
              </a:rPr>
              <a:t>).</a:t>
            </a:r>
            <a:endParaRPr lang="en-US" sz="1600" dirty="0"/>
          </a:p>
          <a:p>
            <a:pPr marL="228600" indent="-228600">
              <a:lnSpc>
                <a:spcPct val="110000"/>
              </a:lnSpc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1F2937"/>
                </a:solidFill>
              </a:rPr>
              <a:t>Promover colaboração e discussão crítica em grupo.</a:t>
            </a:r>
            <a:endParaRPr lang="en-US" sz="1600" dirty="0"/>
          </a:p>
          <a:p>
            <a:pPr marL="228600" indent="-228600">
              <a:lnSpc>
                <a:spcPct val="110000"/>
              </a:lnSpc>
              <a:spcAft>
                <a:spcPts val="400"/>
              </a:spcAft>
              <a:buSzPct val="100000"/>
              <a:buChar char="•"/>
            </a:pPr>
            <a:r>
              <a:rPr lang="en-US" sz="1600" dirty="0" err="1">
                <a:solidFill>
                  <a:srgbClr val="1F2937"/>
                </a:solidFill>
              </a:rPr>
              <a:t>Comunicar</a:t>
            </a:r>
            <a:r>
              <a:rPr lang="en-US" sz="1600" dirty="0">
                <a:solidFill>
                  <a:srgbClr val="1F2937"/>
                </a:solidFill>
              </a:rPr>
              <a:t> </a:t>
            </a:r>
            <a:r>
              <a:rPr lang="en-US" sz="1600" dirty="0" err="1">
                <a:solidFill>
                  <a:srgbClr val="1F2937"/>
                </a:solidFill>
              </a:rPr>
              <a:t>resultados</a:t>
            </a:r>
            <a:r>
              <a:rPr lang="en-US" sz="1600" dirty="0">
                <a:solidFill>
                  <a:srgbClr val="1F2937"/>
                </a:solidFill>
              </a:rPr>
              <a:t> de forma </a:t>
            </a:r>
            <a:r>
              <a:rPr lang="en-US" sz="1600" dirty="0" err="1">
                <a:solidFill>
                  <a:srgbClr val="1F2937"/>
                </a:solidFill>
              </a:rPr>
              <a:t>clara</a:t>
            </a:r>
            <a:r>
              <a:rPr lang="en-US" sz="1600" dirty="0">
                <a:solidFill>
                  <a:srgbClr val="1F2937"/>
                </a:solidFill>
              </a:rPr>
              <a:t> para um </a:t>
            </a:r>
            <a:r>
              <a:rPr lang="en-US" sz="1600" dirty="0" err="1">
                <a:solidFill>
                  <a:srgbClr val="1F2937"/>
                </a:solidFill>
              </a:rPr>
              <a:t>público</a:t>
            </a:r>
            <a:r>
              <a:rPr lang="en-US" sz="1600" dirty="0">
                <a:solidFill>
                  <a:srgbClr val="1F2937"/>
                </a:solidFill>
              </a:rPr>
              <a:t> </a:t>
            </a:r>
            <a:r>
              <a:rPr lang="en-US" sz="1600" dirty="0" err="1">
                <a:solidFill>
                  <a:srgbClr val="1F2937"/>
                </a:solidFill>
              </a:rPr>
              <a:t>mais</a:t>
            </a:r>
            <a:r>
              <a:rPr lang="en-US" sz="1600" dirty="0">
                <a:solidFill>
                  <a:srgbClr val="1F2937"/>
                </a:solidFill>
              </a:rPr>
              <a:t> </a:t>
            </a:r>
            <a:r>
              <a:rPr lang="en-US" sz="1600" dirty="0" err="1">
                <a:solidFill>
                  <a:srgbClr val="1F2937"/>
                </a:solidFill>
              </a:rPr>
              <a:t>amplo</a:t>
            </a:r>
            <a:endParaRPr lang="en-US" sz="1600" dirty="0">
              <a:solidFill>
                <a:srgbClr val="1F2937"/>
              </a:solidFill>
            </a:endParaRPr>
          </a:p>
          <a:p>
            <a:pPr marL="228600" indent="-228600">
              <a:lnSpc>
                <a:spcPct val="110000"/>
              </a:lnSpc>
              <a:spcAft>
                <a:spcPts val="400"/>
              </a:spcAft>
              <a:buSzPct val="100000"/>
              <a:buChar char="•"/>
            </a:pPr>
            <a:r>
              <a:rPr lang="en-US" sz="1600" dirty="0" err="1">
                <a:solidFill>
                  <a:srgbClr val="1F2937"/>
                </a:solidFill>
              </a:rPr>
              <a:t>Desenvolver</a:t>
            </a:r>
            <a:r>
              <a:rPr lang="en-US" sz="1600" dirty="0">
                <a:solidFill>
                  <a:srgbClr val="1F2937"/>
                </a:solidFill>
              </a:rPr>
              <a:t> competências técnicas básicas de produção de áudio (guião, gravação, edição).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6492239" y="4194628"/>
            <a:ext cx="169817" cy="2206171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 w="12700">
            <a:solidFill>
              <a:schemeClr val="accent5">
                <a:lumMod val="40000"/>
                <a:lumOff val="60000"/>
              </a:schemeClr>
            </a:solidFill>
            <a:prstDash val="solid"/>
          </a:ln>
        </p:spPr>
        <p:txBody>
          <a:bodyPr/>
          <a:lstStyle/>
          <a:p>
            <a:endParaRPr lang="en-PT"/>
          </a:p>
        </p:txBody>
      </p:sp>
      <p:sp>
        <p:nvSpPr>
          <p:cNvPr id="15" name="Text 13"/>
          <p:cNvSpPr/>
          <p:nvPr/>
        </p:nvSpPr>
        <p:spPr>
          <a:xfrm>
            <a:off x="6766560" y="4114800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F2937"/>
                </a:solidFill>
              </a:rPr>
              <a:t>APOIO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6812280" y="4526280"/>
            <a:ext cx="448056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228600" indent="-228600">
              <a:lnSpc>
                <a:spcPct val="110000"/>
              </a:lnSpc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1F2937"/>
                </a:solidFill>
              </a:rPr>
              <a:t>Workshop (90 min) “How to Produce a Podcast”, dinamizado por jornalista com experiência em podcasts científicos.</a:t>
            </a:r>
            <a:endParaRPr lang="en-US" sz="1600" dirty="0"/>
          </a:p>
          <a:p>
            <a:pPr marL="228600" indent="-228600">
              <a:lnSpc>
                <a:spcPct val="110000"/>
              </a:lnSpc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1F2937"/>
                </a:solidFill>
              </a:rPr>
              <a:t>Guias/handouts: escrita do guião, gravação e edição; apoio adicional com tutoriais.</a:t>
            </a:r>
            <a:endParaRPr lang="en-US" sz="1600" dirty="0"/>
          </a:p>
        </p:txBody>
      </p:sp>
      <p:sp>
        <p:nvSpPr>
          <p:cNvPr id="17" name="Shape 0">
            <a:extLst>
              <a:ext uri="{FF2B5EF4-FFF2-40B4-BE49-F238E27FC236}">
                <a16:creationId xmlns:a16="http://schemas.microsoft.com/office/drawing/2014/main" id="{7F7081FF-251B-E045-B5A1-D8D46917B789}"/>
              </a:ext>
            </a:extLst>
          </p:cNvPr>
          <p:cNvSpPr/>
          <p:nvPr/>
        </p:nvSpPr>
        <p:spPr>
          <a:xfrm>
            <a:off x="305" y="6553200"/>
            <a:ext cx="12191695" cy="304800"/>
          </a:xfrm>
          <a:prstGeom prst="rect">
            <a:avLst/>
          </a:prstGeom>
          <a:solidFill>
            <a:srgbClr val="0B2D4D"/>
          </a:solidFill>
          <a:ln w="12700">
            <a:solidFill>
              <a:srgbClr val="0B2D4D"/>
            </a:solidFill>
            <a:prstDash val="solid"/>
          </a:ln>
        </p:spPr>
        <p:txBody>
          <a:bodyPr/>
          <a:lstStyle/>
          <a:p>
            <a:endParaRPr lang="en-PT"/>
          </a:p>
        </p:txBody>
      </p:sp>
      <p:sp>
        <p:nvSpPr>
          <p:cNvPr id="18" name="Text 2">
            <a:extLst>
              <a:ext uri="{FF2B5EF4-FFF2-40B4-BE49-F238E27FC236}">
                <a16:creationId xmlns:a16="http://schemas.microsoft.com/office/drawing/2014/main" id="{A7DCC47B-4C5D-D045-9C1A-1446DCAACEE3}"/>
              </a:ext>
            </a:extLst>
          </p:cNvPr>
          <p:cNvSpPr/>
          <p:nvPr/>
        </p:nvSpPr>
        <p:spPr>
          <a:xfrm>
            <a:off x="0" y="6553200"/>
            <a:ext cx="12192000" cy="213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DCE7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DOCENTES: TERESA HEITOR E ALEXANDRA ALEGRE  | ÁREA CIENTIFICA ARQUITETURA | DEPARTAMENTO ENGENHARIA CIVIL, ARQUITETURA E AMBIENTE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9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">
            <a:extLst>
              <a:ext uri="{FF2B5EF4-FFF2-40B4-BE49-F238E27FC236}">
                <a16:creationId xmlns:a16="http://schemas.microsoft.com/office/drawing/2014/main" id="{EFA694A4-1844-D347-8A8C-4F3560517981}"/>
              </a:ext>
            </a:extLst>
          </p:cNvPr>
          <p:cNvSpPr/>
          <p:nvPr/>
        </p:nvSpPr>
        <p:spPr>
          <a:xfrm>
            <a:off x="416560" y="3109686"/>
            <a:ext cx="11509402" cy="1336423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12700">
            <a:solidFill>
              <a:schemeClr val="accent5">
                <a:lumMod val="60000"/>
                <a:lumOff val="40000"/>
              </a:schemeClr>
            </a:solidFill>
            <a:prstDash val="solid"/>
          </a:ln>
        </p:spPr>
        <p:txBody>
          <a:bodyPr/>
          <a:lstStyle/>
          <a:p>
            <a:endParaRPr lang="en-PT"/>
          </a:p>
        </p:txBody>
      </p:sp>
      <p:sp>
        <p:nvSpPr>
          <p:cNvPr id="2" name="Shape 0"/>
          <p:cNvSpPr/>
          <p:nvPr/>
        </p:nvSpPr>
        <p:spPr>
          <a:xfrm>
            <a:off x="0" y="0"/>
            <a:ext cx="12191695" cy="713232"/>
          </a:xfrm>
          <a:prstGeom prst="rect">
            <a:avLst/>
          </a:prstGeom>
          <a:solidFill>
            <a:srgbClr val="0B2D4D"/>
          </a:solidFill>
          <a:ln w="12700">
            <a:solidFill>
              <a:srgbClr val="0B2D4D"/>
            </a:solidFill>
            <a:prstDash val="solid"/>
          </a:ln>
        </p:spPr>
        <p:txBody>
          <a:bodyPr/>
          <a:lstStyle/>
          <a:p>
            <a:endParaRPr lang="en-PT"/>
          </a:p>
        </p:txBody>
      </p:sp>
      <p:sp>
        <p:nvSpPr>
          <p:cNvPr id="3" name="Text 1"/>
          <p:cNvSpPr/>
          <p:nvPr/>
        </p:nvSpPr>
        <p:spPr>
          <a:xfrm>
            <a:off x="548640" y="91440"/>
            <a:ext cx="102412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Implementação</a:t>
            </a: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: passos, calendário e avaliação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566928" y="411480"/>
            <a:ext cx="110642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DCE7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 artigo → guião → gravação → edição (com feedback iterativo)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416560" y="1143000"/>
            <a:ext cx="2829560" cy="164592"/>
          </a:xfrm>
          <a:prstGeom prst="rect">
            <a:avLst/>
          </a:prstGeom>
          <a:solidFill>
            <a:schemeClr val="accent5">
              <a:lumMod val="50000"/>
            </a:schemeClr>
          </a:solidFill>
          <a:ln w="12700">
            <a:solidFill>
              <a:schemeClr val="accent5">
                <a:lumMod val="50000"/>
              </a:schemeClr>
            </a:solidFill>
            <a:prstDash val="solid"/>
          </a:ln>
        </p:spPr>
        <p:txBody>
          <a:bodyPr/>
          <a:lstStyle/>
          <a:p>
            <a:endParaRPr lang="en-PT"/>
          </a:p>
        </p:txBody>
      </p:sp>
      <p:sp>
        <p:nvSpPr>
          <p:cNvPr id="7" name="Text 5"/>
          <p:cNvSpPr/>
          <p:nvPr/>
        </p:nvSpPr>
        <p:spPr>
          <a:xfrm>
            <a:off x="428897" y="1386113"/>
            <a:ext cx="2240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1F2937"/>
                </a:solidFill>
              </a:rPr>
              <a:t>1) Leitura + análise</a:t>
            </a:r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646612" y="1725022"/>
            <a:ext cx="2851332" cy="1143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>
              <a:lnSpc>
                <a:spcPct val="115000"/>
              </a:lnSpc>
            </a:pPr>
            <a:r>
              <a:rPr lang="en-US" dirty="0" err="1">
                <a:solidFill>
                  <a:srgbClr val="002060"/>
                </a:solidFill>
              </a:rPr>
              <a:t>Identificar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método</a:t>
            </a:r>
            <a:r>
              <a:rPr lang="en-US" dirty="0">
                <a:solidFill>
                  <a:srgbClr val="002060"/>
                </a:solidFill>
              </a:rPr>
              <a:t> APO, </a:t>
            </a:r>
            <a:r>
              <a:rPr lang="en-US" dirty="0" err="1">
                <a:solidFill>
                  <a:srgbClr val="002060"/>
                </a:solidFill>
              </a:rPr>
              <a:t>procedimentos</a:t>
            </a:r>
            <a:r>
              <a:rPr lang="en-US" dirty="0">
                <a:solidFill>
                  <a:srgbClr val="002060"/>
                </a:solidFill>
              </a:rPr>
              <a:t> e </a:t>
            </a:r>
            <a:r>
              <a:rPr lang="en-US" dirty="0" err="1">
                <a:solidFill>
                  <a:srgbClr val="002060"/>
                </a:solidFill>
              </a:rPr>
              <a:t>aplicação</a:t>
            </a:r>
            <a:r>
              <a:rPr lang="en-US" dirty="0">
                <a:solidFill>
                  <a:srgbClr val="002060"/>
                </a:solidFill>
              </a:rPr>
              <a:t> </a:t>
            </a:r>
          </a:p>
          <a:p>
            <a:pPr marL="0" indent="0">
              <a:lnSpc>
                <a:spcPct val="115000"/>
              </a:lnSpc>
              <a:buNone/>
            </a:pPr>
            <a:endParaRPr lang="en-US" dirty="0">
              <a:solidFill>
                <a:srgbClr val="002060"/>
              </a:solidFill>
            </a:endParaRPr>
          </a:p>
          <a:p>
            <a:pPr marL="0" indent="0">
              <a:lnSpc>
                <a:spcPct val="115000"/>
              </a:lnSpc>
              <a:buNone/>
            </a:pPr>
            <a:r>
              <a:rPr lang="en-US" dirty="0">
                <a:solidFill>
                  <a:srgbClr val="002060"/>
                </a:solidFill>
              </a:rPr>
              <a:t>Workshop</a:t>
            </a:r>
          </a:p>
        </p:txBody>
      </p:sp>
      <p:sp>
        <p:nvSpPr>
          <p:cNvPr id="11" name="Shape 9"/>
          <p:cNvSpPr/>
          <p:nvPr/>
        </p:nvSpPr>
        <p:spPr>
          <a:xfrm>
            <a:off x="3410712" y="1143000"/>
            <a:ext cx="2697480" cy="164592"/>
          </a:xfrm>
          <a:prstGeom prst="rect">
            <a:avLst/>
          </a:prstGeom>
          <a:solidFill>
            <a:schemeClr val="accent5">
              <a:lumMod val="75000"/>
            </a:schemeClr>
          </a:solidFill>
          <a:ln w="12700">
            <a:solidFill>
              <a:schemeClr val="accent5">
                <a:lumMod val="75000"/>
              </a:schemeClr>
            </a:solidFill>
            <a:prstDash val="solid"/>
          </a:ln>
        </p:spPr>
        <p:txBody>
          <a:bodyPr/>
          <a:lstStyle/>
          <a:p>
            <a:endParaRPr lang="en-PT"/>
          </a:p>
        </p:txBody>
      </p:sp>
      <p:sp>
        <p:nvSpPr>
          <p:cNvPr id="12" name="Text 10"/>
          <p:cNvSpPr/>
          <p:nvPr/>
        </p:nvSpPr>
        <p:spPr>
          <a:xfrm>
            <a:off x="3349026" y="1342570"/>
            <a:ext cx="2558288" cy="399143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1F2937"/>
                </a:solidFill>
              </a:rPr>
              <a:t>2) </a:t>
            </a:r>
            <a:r>
              <a:rPr lang="en-US" b="1" dirty="0" err="1">
                <a:solidFill>
                  <a:srgbClr val="1F2937"/>
                </a:solidFill>
              </a:rPr>
              <a:t>Discussão</a:t>
            </a:r>
            <a:endParaRPr lang="en-US" dirty="0"/>
          </a:p>
        </p:txBody>
      </p:sp>
      <p:sp>
        <p:nvSpPr>
          <p:cNvPr id="13" name="Text 11"/>
          <p:cNvSpPr/>
          <p:nvPr/>
        </p:nvSpPr>
        <p:spPr>
          <a:xfrm>
            <a:off x="3577726" y="1735956"/>
            <a:ext cx="2240280" cy="1143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dirty="0">
                <a:solidFill>
                  <a:srgbClr val="002060"/>
                </a:solidFill>
              </a:rPr>
              <a:t>Co-</a:t>
            </a:r>
            <a:r>
              <a:rPr lang="en-US" dirty="0" err="1">
                <a:solidFill>
                  <a:srgbClr val="002060"/>
                </a:solidFill>
              </a:rPr>
              <a:t>construção</a:t>
            </a:r>
            <a:r>
              <a:rPr lang="en-US" dirty="0">
                <a:solidFill>
                  <a:srgbClr val="002060"/>
                </a:solidFill>
              </a:rPr>
              <a:t>  de </a:t>
            </a:r>
            <a:r>
              <a:rPr lang="en-US" dirty="0" err="1">
                <a:solidFill>
                  <a:srgbClr val="002060"/>
                </a:solidFill>
              </a:rPr>
              <a:t>conhecimento</a:t>
            </a:r>
            <a:r>
              <a:rPr lang="en-US" dirty="0">
                <a:solidFill>
                  <a:srgbClr val="002060"/>
                </a:solidFill>
              </a:rPr>
              <a:t>: </a:t>
            </a:r>
            <a:r>
              <a:rPr lang="en-US" dirty="0" err="1">
                <a:solidFill>
                  <a:srgbClr val="002060"/>
                </a:solidFill>
              </a:rPr>
              <a:t>benefícios</a:t>
            </a:r>
            <a:r>
              <a:rPr lang="en-US" dirty="0">
                <a:solidFill>
                  <a:srgbClr val="002060"/>
                </a:solidFill>
              </a:rPr>
              <a:t>, </a:t>
            </a:r>
            <a:r>
              <a:rPr lang="en-US" dirty="0" err="1">
                <a:solidFill>
                  <a:srgbClr val="002060"/>
                </a:solidFill>
              </a:rPr>
              <a:t>limites</a:t>
            </a:r>
            <a:r>
              <a:rPr lang="en-US" dirty="0">
                <a:solidFill>
                  <a:srgbClr val="002060"/>
                </a:solidFill>
              </a:rPr>
              <a:t> e </a:t>
            </a:r>
            <a:r>
              <a:rPr lang="en-US" dirty="0" err="1">
                <a:solidFill>
                  <a:srgbClr val="002060"/>
                </a:solidFill>
              </a:rPr>
              <a:t>implicações</a:t>
            </a:r>
            <a:r>
              <a:rPr lang="en-US" dirty="0">
                <a:solidFill>
                  <a:srgbClr val="002060"/>
                </a:solidFill>
              </a:rPr>
              <a:t> da APO</a:t>
            </a:r>
          </a:p>
        </p:txBody>
      </p:sp>
      <p:sp>
        <p:nvSpPr>
          <p:cNvPr id="16" name="Shape 14"/>
          <p:cNvSpPr/>
          <p:nvPr/>
        </p:nvSpPr>
        <p:spPr>
          <a:xfrm>
            <a:off x="6272784" y="1143000"/>
            <a:ext cx="2697480" cy="16459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12700">
            <a:solidFill>
              <a:schemeClr val="accent5">
                <a:lumMod val="60000"/>
                <a:lumOff val="40000"/>
              </a:schemeClr>
            </a:solidFill>
            <a:prstDash val="solid"/>
          </a:ln>
        </p:spPr>
        <p:txBody>
          <a:bodyPr/>
          <a:lstStyle/>
          <a:p>
            <a:endParaRPr lang="en-PT"/>
          </a:p>
        </p:txBody>
      </p:sp>
      <p:sp>
        <p:nvSpPr>
          <p:cNvPr id="17" name="Text 15"/>
          <p:cNvSpPr/>
          <p:nvPr/>
        </p:nvSpPr>
        <p:spPr>
          <a:xfrm>
            <a:off x="6196584" y="1400628"/>
            <a:ext cx="2240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1F2937"/>
                </a:solidFill>
              </a:rPr>
              <a:t>3) Guião do podcast</a:t>
            </a:r>
            <a:endParaRPr lang="en-US" dirty="0"/>
          </a:p>
        </p:txBody>
      </p:sp>
      <p:sp>
        <p:nvSpPr>
          <p:cNvPr id="18" name="Text 16"/>
          <p:cNvSpPr/>
          <p:nvPr/>
        </p:nvSpPr>
        <p:spPr>
          <a:xfrm>
            <a:off x="6399783" y="1623425"/>
            <a:ext cx="2729702" cy="1143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dirty="0">
                <a:solidFill>
                  <a:srgbClr val="002060"/>
                </a:solidFill>
              </a:rPr>
              <a:t>Transformar o </a:t>
            </a:r>
            <a:r>
              <a:rPr lang="en-US" dirty="0" err="1">
                <a:solidFill>
                  <a:srgbClr val="002060"/>
                </a:solidFill>
              </a:rPr>
              <a:t>conteúdo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numa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narrativa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clara</a:t>
            </a:r>
            <a:r>
              <a:rPr lang="en-US" dirty="0">
                <a:solidFill>
                  <a:srgbClr val="002060"/>
                </a:solidFill>
              </a:rPr>
              <a:t> e </a:t>
            </a:r>
            <a:r>
              <a:rPr lang="en-US" dirty="0" err="1">
                <a:solidFill>
                  <a:srgbClr val="002060"/>
                </a:solidFill>
              </a:rPr>
              <a:t>acessível</a:t>
            </a:r>
            <a:r>
              <a:rPr lang="en-US" dirty="0">
                <a:solidFill>
                  <a:srgbClr val="002060"/>
                </a:solidFill>
              </a:rPr>
              <a:t> (</a:t>
            </a:r>
            <a:r>
              <a:rPr lang="en-US" dirty="0" err="1">
                <a:solidFill>
                  <a:srgbClr val="002060"/>
                </a:solidFill>
              </a:rPr>
              <a:t>público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amplo</a:t>
            </a:r>
            <a:r>
              <a:rPr lang="en-US" dirty="0">
                <a:solidFill>
                  <a:srgbClr val="002060"/>
                </a:solidFill>
              </a:rPr>
              <a:t>).</a:t>
            </a:r>
          </a:p>
        </p:txBody>
      </p:sp>
      <p:sp>
        <p:nvSpPr>
          <p:cNvPr id="21" name="Shape 19"/>
          <p:cNvSpPr/>
          <p:nvPr/>
        </p:nvSpPr>
        <p:spPr>
          <a:xfrm>
            <a:off x="9134856" y="1143000"/>
            <a:ext cx="2697480" cy="164592"/>
          </a:xfrm>
          <a:prstGeom prst="rect">
            <a:avLst/>
          </a:prstGeom>
          <a:solidFill>
            <a:srgbClr val="00B0F0"/>
          </a:solidFill>
          <a:ln w="12700">
            <a:solidFill>
              <a:srgbClr val="00B0F0"/>
            </a:solidFill>
            <a:prstDash val="solid"/>
          </a:ln>
        </p:spPr>
        <p:txBody>
          <a:bodyPr/>
          <a:lstStyle/>
          <a:p>
            <a:endParaRPr lang="en-PT"/>
          </a:p>
        </p:txBody>
      </p:sp>
      <p:sp>
        <p:nvSpPr>
          <p:cNvPr id="22" name="Text 20"/>
          <p:cNvSpPr/>
          <p:nvPr/>
        </p:nvSpPr>
        <p:spPr>
          <a:xfrm>
            <a:off x="9073170" y="1386113"/>
            <a:ext cx="2240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1F2937"/>
                </a:solidFill>
              </a:rPr>
              <a:t>4) Gravar + editar</a:t>
            </a:r>
            <a:endParaRPr lang="en-US" dirty="0"/>
          </a:p>
        </p:txBody>
      </p:sp>
      <p:sp>
        <p:nvSpPr>
          <p:cNvPr id="23" name="Text 21"/>
          <p:cNvSpPr/>
          <p:nvPr/>
        </p:nvSpPr>
        <p:spPr>
          <a:xfrm>
            <a:off x="9363456" y="1754051"/>
            <a:ext cx="2610830" cy="1143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dirty="0" err="1">
                <a:solidFill>
                  <a:srgbClr val="002060"/>
                </a:solidFill>
              </a:rPr>
              <a:t>Formatar</a:t>
            </a:r>
            <a:r>
              <a:rPr lang="en-US" dirty="0">
                <a:solidFill>
                  <a:srgbClr val="002060"/>
                </a:solidFill>
              </a:rPr>
              <a:t> entrevista; revisão crítica</a:t>
            </a:r>
          </a:p>
          <a:p>
            <a:pPr marL="0" indent="0">
              <a:lnSpc>
                <a:spcPct val="115000"/>
              </a:lnSpc>
              <a:buNone/>
            </a:pPr>
            <a:r>
              <a:rPr lang="en-US" dirty="0">
                <a:solidFill>
                  <a:srgbClr val="002060"/>
                </a:solidFill>
              </a:rPr>
              <a:t>(pontos fortes, limitações, contributos).</a:t>
            </a:r>
          </a:p>
        </p:txBody>
      </p:sp>
      <p:sp>
        <p:nvSpPr>
          <p:cNvPr id="25" name="Text 23"/>
          <p:cNvSpPr/>
          <p:nvPr/>
        </p:nvSpPr>
        <p:spPr>
          <a:xfrm>
            <a:off x="416560" y="3379507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1F2937"/>
                </a:solidFill>
              </a:rPr>
              <a:t>Calendário (3 semanas)</a:t>
            </a:r>
            <a:endParaRPr lang="en-US" dirty="0"/>
          </a:p>
        </p:txBody>
      </p:sp>
      <p:sp>
        <p:nvSpPr>
          <p:cNvPr id="26" name="Text 24"/>
          <p:cNvSpPr/>
          <p:nvPr/>
        </p:nvSpPr>
        <p:spPr>
          <a:xfrm>
            <a:off x="416559" y="3726397"/>
            <a:ext cx="12225384" cy="410173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dirty="0">
                <a:solidFill>
                  <a:srgbClr val="002060"/>
                </a:solidFill>
              </a:rPr>
              <a:t>Semana 1: leitura/</a:t>
            </a:r>
            <a:r>
              <a:rPr lang="en-US" dirty="0" err="1">
                <a:solidFill>
                  <a:srgbClr val="002060"/>
                </a:solidFill>
              </a:rPr>
              <a:t>análise</a:t>
            </a:r>
            <a:r>
              <a:rPr lang="en-US" dirty="0">
                <a:solidFill>
                  <a:srgbClr val="002060"/>
                </a:solidFill>
              </a:rPr>
              <a:t> + workshop   •   </a:t>
            </a:r>
            <a:r>
              <a:rPr lang="en-US" dirty="0" err="1">
                <a:solidFill>
                  <a:srgbClr val="002060"/>
                </a:solidFill>
              </a:rPr>
              <a:t>Semana</a:t>
            </a:r>
            <a:r>
              <a:rPr lang="en-US" dirty="0">
                <a:solidFill>
                  <a:srgbClr val="002060"/>
                </a:solidFill>
              </a:rPr>
              <a:t> 2: guião + </a:t>
            </a:r>
            <a:r>
              <a:rPr lang="en-US" dirty="0" err="1">
                <a:solidFill>
                  <a:srgbClr val="002060"/>
                </a:solidFill>
              </a:rPr>
              <a:t>gravação</a:t>
            </a:r>
            <a:r>
              <a:rPr lang="en-US" dirty="0">
                <a:solidFill>
                  <a:srgbClr val="002060"/>
                </a:solidFill>
              </a:rPr>
              <a:t>   •   Semana 3: edição + </a:t>
            </a:r>
            <a:r>
              <a:rPr lang="en-US" dirty="0" err="1">
                <a:solidFill>
                  <a:srgbClr val="002060"/>
                </a:solidFill>
              </a:rPr>
              <a:t>versão</a:t>
            </a:r>
            <a:r>
              <a:rPr lang="en-US" dirty="0">
                <a:solidFill>
                  <a:srgbClr val="002060"/>
                </a:solidFill>
              </a:rPr>
              <a:t> final + </a:t>
            </a:r>
            <a:r>
              <a:rPr lang="en-US" dirty="0" err="1">
                <a:solidFill>
                  <a:srgbClr val="002060"/>
                </a:solidFill>
              </a:rPr>
              <a:t>apresentação</a:t>
            </a:r>
            <a:r>
              <a:rPr lang="en-US" dirty="0">
                <a:solidFill>
                  <a:srgbClr val="002060"/>
                </a:solidFill>
              </a:rPr>
              <a:t> </a:t>
            </a:r>
          </a:p>
        </p:txBody>
      </p:sp>
      <p:sp>
        <p:nvSpPr>
          <p:cNvPr id="29" name="Text 27"/>
          <p:cNvSpPr/>
          <p:nvPr/>
        </p:nvSpPr>
        <p:spPr>
          <a:xfrm>
            <a:off x="431074" y="4677954"/>
            <a:ext cx="10515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 err="1">
                <a:solidFill>
                  <a:srgbClr val="1F2937"/>
                </a:solidFill>
              </a:rPr>
              <a:t>Avaliação</a:t>
            </a:r>
            <a:r>
              <a:rPr lang="en-US" sz="1800" b="1" dirty="0">
                <a:solidFill>
                  <a:srgbClr val="1F2937"/>
                </a:solidFill>
              </a:rPr>
              <a:t> e monitorização (com </a:t>
            </a:r>
            <a:r>
              <a:rPr lang="en-US" sz="1800" b="1" dirty="0" err="1">
                <a:solidFill>
                  <a:srgbClr val="1F2937"/>
                </a:solidFill>
              </a:rPr>
              <a:t>iteração</a:t>
            </a:r>
            <a:r>
              <a:rPr lang="en-US" sz="1800" b="1" dirty="0">
                <a:solidFill>
                  <a:srgbClr val="1F2937"/>
                </a:solidFill>
              </a:rPr>
              <a:t> e </a:t>
            </a:r>
            <a:r>
              <a:rPr lang="en-US" sz="1800" b="1" dirty="0" err="1">
                <a:solidFill>
                  <a:srgbClr val="1F2937"/>
                </a:solidFill>
              </a:rPr>
              <a:t>melhoria</a:t>
            </a:r>
            <a:r>
              <a:rPr lang="en-US" sz="1800" b="1" dirty="0">
                <a:solidFill>
                  <a:srgbClr val="1F2937"/>
                </a:solidFill>
              </a:rPr>
              <a:t> </a:t>
            </a:r>
            <a:r>
              <a:rPr lang="en-US" sz="1800" b="1" dirty="0" err="1">
                <a:solidFill>
                  <a:srgbClr val="1F2937"/>
                </a:solidFill>
              </a:rPr>
              <a:t>contínua</a:t>
            </a:r>
            <a:r>
              <a:rPr lang="en-US" sz="1800" b="1" dirty="0">
                <a:solidFill>
                  <a:srgbClr val="1F2937"/>
                </a:solidFill>
              </a:rPr>
              <a:t>)</a:t>
            </a:r>
            <a:endParaRPr lang="en-US" sz="1800" dirty="0"/>
          </a:p>
        </p:txBody>
      </p:sp>
      <p:sp>
        <p:nvSpPr>
          <p:cNvPr id="30" name="Text 28"/>
          <p:cNvSpPr/>
          <p:nvPr/>
        </p:nvSpPr>
        <p:spPr>
          <a:xfrm>
            <a:off x="679994" y="5147491"/>
            <a:ext cx="104241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228600" indent="-22860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SzPct val="100000"/>
              <a:buChar char="•"/>
            </a:pPr>
            <a:r>
              <a:rPr lang="en-US" dirty="0" err="1">
                <a:solidFill>
                  <a:srgbClr val="1F2937"/>
                </a:solidFill>
              </a:rPr>
              <a:t>Acompanhamento</a:t>
            </a:r>
            <a:r>
              <a:rPr lang="en-US" dirty="0">
                <a:solidFill>
                  <a:srgbClr val="1F2937"/>
                </a:solidFill>
              </a:rPr>
              <a:t> </a:t>
            </a:r>
            <a:r>
              <a:rPr lang="en-US" dirty="0" err="1">
                <a:solidFill>
                  <a:srgbClr val="1F2937"/>
                </a:solidFill>
              </a:rPr>
              <a:t>semanal</a:t>
            </a:r>
            <a:r>
              <a:rPr lang="en-US" dirty="0">
                <a:solidFill>
                  <a:srgbClr val="1F2937"/>
                </a:solidFill>
              </a:rPr>
              <a:t> com </a:t>
            </a:r>
            <a:r>
              <a:rPr lang="en-US" dirty="0" err="1">
                <a:solidFill>
                  <a:srgbClr val="1F2937"/>
                </a:solidFill>
              </a:rPr>
              <a:t>orientação</a:t>
            </a:r>
            <a:r>
              <a:rPr lang="en-US" dirty="0">
                <a:solidFill>
                  <a:srgbClr val="1F2937"/>
                </a:solidFill>
              </a:rPr>
              <a:t> </a:t>
            </a:r>
            <a:r>
              <a:rPr lang="en-US" dirty="0" err="1">
                <a:solidFill>
                  <a:srgbClr val="1F2937"/>
                </a:solidFill>
              </a:rPr>
              <a:t>docente</a:t>
            </a:r>
            <a:endParaRPr lang="en-US" dirty="0">
              <a:solidFill>
                <a:srgbClr val="1F2937"/>
              </a:solidFill>
            </a:endParaRPr>
          </a:p>
          <a:p>
            <a:pPr marL="228600" indent="-22860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SzPct val="100000"/>
              <a:buChar char="•"/>
            </a:pPr>
            <a:r>
              <a:rPr lang="en-US" dirty="0" err="1">
                <a:solidFill>
                  <a:srgbClr val="1F2937"/>
                </a:solidFill>
              </a:rPr>
              <a:t>Revisão</a:t>
            </a:r>
            <a:r>
              <a:rPr lang="en-US" dirty="0">
                <a:solidFill>
                  <a:srgbClr val="1F2937"/>
                </a:solidFill>
              </a:rPr>
              <a:t> entre pares: </a:t>
            </a:r>
            <a:r>
              <a:rPr lang="en-US" dirty="0" err="1">
                <a:solidFill>
                  <a:srgbClr val="1F2937"/>
                </a:solidFill>
              </a:rPr>
              <a:t>versões</a:t>
            </a:r>
            <a:r>
              <a:rPr lang="en-US" dirty="0">
                <a:solidFill>
                  <a:srgbClr val="1F2937"/>
                </a:solidFill>
              </a:rPr>
              <a:t> </a:t>
            </a:r>
            <a:r>
              <a:rPr lang="en-US" i="1" dirty="0">
                <a:solidFill>
                  <a:srgbClr val="1F2937"/>
                </a:solidFill>
              </a:rPr>
              <a:t>draft</a:t>
            </a:r>
            <a:r>
              <a:rPr lang="en-US" dirty="0">
                <a:solidFill>
                  <a:srgbClr val="1F2937"/>
                </a:solidFill>
              </a:rPr>
              <a:t> e feedback cruzado entre </a:t>
            </a:r>
            <a:r>
              <a:rPr lang="en-US" dirty="0" err="1">
                <a:solidFill>
                  <a:srgbClr val="1F2937"/>
                </a:solidFill>
              </a:rPr>
              <a:t>grupos</a:t>
            </a:r>
            <a:endParaRPr lang="en-US" dirty="0">
              <a:solidFill>
                <a:srgbClr val="1F2937"/>
              </a:solidFill>
            </a:endParaRPr>
          </a:p>
          <a:p>
            <a:pPr marL="228600" indent="-22860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SzPct val="100000"/>
              <a:buChar char="•"/>
            </a:pPr>
            <a:r>
              <a:rPr lang="en-US" dirty="0" err="1">
                <a:solidFill>
                  <a:srgbClr val="1F2937"/>
                </a:solidFill>
              </a:rPr>
              <a:t>Apresentação</a:t>
            </a:r>
            <a:r>
              <a:rPr lang="en-US" dirty="0">
                <a:solidFill>
                  <a:srgbClr val="1F2937"/>
                </a:solidFill>
              </a:rPr>
              <a:t> final do podcast e </a:t>
            </a:r>
            <a:r>
              <a:rPr lang="en-US" dirty="0" err="1">
                <a:solidFill>
                  <a:srgbClr val="1F2937"/>
                </a:solidFill>
              </a:rPr>
              <a:t>avaliação</a:t>
            </a:r>
            <a:r>
              <a:rPr lang="en-US" dirty="0">
                <a:solidFill>
                  <a:srgbClr val="1F2937"/>
                </a:solidFill>
              </a:rPr>
              <a:t> global do </a:t>
            </a:r>
            <a:r>
              <a:rPr lang="en-US" dirty="0" err="1">
                <a:solidFill>
                  <a:srgbClr val="1F2937"/>
                </a:solidFill>
              </a:rPr>
              <a:t>processo</a:t>
            </a:r>
            <a:endParaRPr lang="en-US" dirty="0"/>
          </a:p>
        </p:txBody>
      </p:sp>
      <p:pic>
        <p:nvPicPr>
          <p:cNvPr id="51" name="Picture 50">
            <a:extLst>
              <a:ext uri="{FF2B5EF4-FFF2-40B4-BE49-F238E27FC236}">
                <a16:creationId xmlns:a16="http://schemas.microsoft.com/office/drawing/2014/main" id="{074E308C-F356-5C44-AD10-F3CB1D39F9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21335" y="4595609"/>
            <a:ext cx="4538436" cy="1709034"/>
          </a:xfrm>
          <a:prstGeom prst="rect">
            <a:avLst/>
          </a:prstGeom>
        </p:spPr>
      </p:pic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64408C72-7B1A-BC49-AA18-D2F96A44F32A}"/>
              </a:ext>
            </a:extLst>
          </p:cNvPr>
          <p:cNvCxnSpPr>
            <a:cxnSpLocks/>
          </p:cNvCxnSpPr>
          <p:nvPr/>
        </p:nvCxnSpPr>
        <p:spPr>
          <a:xfrm>
            <a:off x="638628" y="2481943"/>
            <a:ext cx="2607492" cy="0"/>
          </a:xfrm>
          <a:prstGeom prst="line">
            <a:avLst/>
          </a:prstGeom>
          <a:ln w="76200">
            <a:solidFill>
              <a:schemeClr val="accent5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9FA29E9-B877-894B-8511-B06C375A21E0}"/>
              </a:ext>
            </a:extLst>
          </p:cNvPr>
          <p:cNvCxnSpPr>
            <a:stCxn id="51" idx="0"/>
          </p:cNvCxnSpPr>
          <p:nvPr/>
        </p:nvCxnSpPr>
        <p:spPr>
          <a:xfrm flipH="1">
            <a:off x="9677400" y="4595609"/>
            <a:ext cx="13153" cy="18813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49E051C9-0569-F148-9DF2-54DFA3E2C799}"/>
              </a:ext>
            </a:extLst>
          </p:cNvPr>
          <p:cNvCxnSpPr/>
          <p:nvPr/>
        </p:nvCxnSpPr>
        <p:spPr>
          <a:xfrm flipH="1">
            <a:off x="8534400" y="4572000"/>
            <a:ext cx="13153" cy="18813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BC58832A-AE56-854D-9D40-F908AE9A4F74}"/>
              </a:ext>
            </a:extLst>
          </p:cNvPr>
          <p:cNvCxnSpPr>
            <a:cxnSpLocks/>
          </p:cNvCxnSpPr>
          <p:nvPr/>
        </p:nvCxnSpPr>
        <p:spPr>
          <a:xfrm>
            <a:off x="7086600" y="5486400"/>
            <a:ext cx="2590801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62208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9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713232"/>
          </a:xfrm>
          <a:prstGeom prst="rect">
            <a:avLst/>
          </a:prstGeom>
          <a:solidFill>
            <a:srgbClr val="0B2D4D"/>
          </a:solidFill>
          <a:ln w="12700">
            <a:solidFill>
              <a:srgbClr val="0B2D4D"/>
            </a:solidFill>
            <a:prstDash val="solid"/>
          </a:ln>
        </p:spPr>
        <p:txBody>
          <a:bodyPr/>
          <a:lstStyle/>
          <a:p>
            <a:endParaRPr lang="en-PT"/>
          </a:p>
        </p:txBody>
      </p:sp>
      <p:sp>
        <p:nvSpPr>
          <p:cNvPr id="10" name="Shape 8"/>
          <p:cNvSpPr/>
          <p:nvPr/>
        </p:nvSpPr>
        <p:spPr>
          <a:xfrm>
            <a:off x="6309360" y="1051559"/>
            <a:ext cx="116623" cy="5425575"/>
          </a:xfrm>
          <a:prstGeom prst="roundRect">
            <a:avLst/>
          </a:prstGeom>
          <a:solidFill>
            <a:srgbClr val="00B0F0"/>
          </a:solidFill>
          <a:ln w="12700">
            <a:solidFill>
              <a:srgbClr val="18A999"/>
            </a:solidFill>
            <a:prstDash val="solid"/>
          </a:ln>
        </p:spPr>
        <p:txBody>
          <a:bodyPr/>
          <a:lstStyle/>
          <a:p>
            <a:endParaRPr lang="en-PT"/>
          </a:p>
        </p:txBody>
      </p:sp>
      <p:sp>
        <p:nvSpPr>
          <p:cNvPr id="17" name="Shape 8">
            <a:extLst>
              <a:ext uri="{FF2B5EF4-FFF2-40B4-BE49-F238E27FC236}">
                <a16:creationId xmlns:a16="http://schemas.microsoft.com/office/drawing/2014/main" id="{8955F1B7-3739-9643-8CEC-E226B6F3EB4D}"/>
              </a:ext>
            </a:extLst>
          </p:cNvPr>
          <p:cNvSpPr/>
          <p:nvPr/>
        </p:nvSpPr>
        <p:spPr>
          <a:xfrm>
            <a:off x="409304" y="1051560"/>
            <a:ext cx="116622" cy="5349240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 w="12700">
            <a:solidFill>
              <a:schemeClr val="accent5">
                <a:lumMod val="75000"/>
              </a:schemeClr>
            </a:solidFill>
            <a:prstDash val="solid"/>
          </a:ln>
        </p:spPr>
        <p:txBody>
          <a:bodyPr/>
          <a:lstStyle/>
          <a:p>
            <a:endParaRPr lang="en-PT"/>
          </a:p>
        </p:txBody>
      </p:sp>
      <p:sp>
        <p:nvSpPr>
          <p:cNvPr id="13" name="Text 1">
            <a:extLst>
              <a:ext uri="{FF2B5EF4-FFF2-40B4-BE49-F238E27FC236}">
                <a16:creationId xmlns:a16="http://schemas.microsoft.com/office/drawing/2014/main" id="{E17B1DB6-F991-DF47-90F4-80B71B021F29}"/>
              </a:ext>
            </a:extLst>
          </p:cNvPr>
          <p:cNvSpPr/>
          <p:nvPr/>
        </p:nvSpPr>
        <p:spPr>
          <a:xfrm>
            <a:off x="548640" y="76200"/>
            <a:ext cx="113385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Prática pedagógica: Valor </a:t>
            </a:r>
            <a:r>
              <a:rPr lang="en-US" sz="28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pedagógico</a:t>
            </a: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e </a:t>
            </a:r>
            <a:r>
              <a:rPr lang="en-US" sz="28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evidências</a:t>
            </a: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de </a:t>
            </a:r>
            <a:r>
              <a:rPr lang="en-US" sz="28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aprendizagem</a:t>
            </a:r>
            <a:endParaRPr lang="en-US" sz="2800" dirty="0"/>
          </a:p>
        </p:txBody>
      </p:sp>
      <p:sp>
        <p:nvSpPr>
          <p:cNvPr id="16" name="Text 5">
            <a:extLst>
              <a:ext uri="{FF2B5EF4-FFF2-40B4-BE49-F238E27FC236}">
                <a16:creationId xmlns:a16="http://schemas.microsoft.com/office/drawing/2014/main" id="{F0357712-6F08-E545-B22C-E86E5A787B08}"/>
              </a:ext>
            </a:extLst>
          </p:cNvPr>
          <p:cNvSpPr/>
          <p:nvPr/>
        </p:nvSpPr>
        <p:spPr>
          <a:xfrm>
            <a:off x="879347" y="1171583"/>
            <a:ext cx="5212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F2937"/>
                </a:solidFill>
              </a:rPr>
              <a:t>VALOR PEDAGÓGICO</a:t>
            </a:r>
          </a:p>
          <a:p>
            <a:pPr marL="0" indent="0">
              <a:buNone/>
            </a:pPr>
            <a:endParaRPr lang="en-US" sz="1800" b="1" dirty="0">
              <a:solidFill>
                <a:srgbClr val="1F2937"/>
              </a:solidFill>
            </a:endParaRPr>
          </a:p>
        </p:txBody>
      </p:sp>
      <p:sp>
        <p:nvSpPr>
          <p:cNvPr id="18" name="Text 6">
            <a:extLst>
              <a:ext uri="{FF2B5EF4-FFF2-40B4-BE49-F238E27FC236}">
                <a16:creationId xmlns:a16="http://schemas.microsoft.com/office/drawing/2014/main" id="{001EDB0A-7D78-8848-ADDE-55AB13572C2A}"/>
              </a:ext>
            </a:extLst>
          </p:cNvPr>
          <p:cNvSpPr/>
          <p:nvPr/>
        </p:nvSpPr>
        <p:spPr>
          <a:xfrm>
            <a:off x="790576" y="1950855"/>
            <a:ext cx="5120640" cy="4526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228600" indent="-228600"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buSzPct val="100000"/>
              <a:buFontTx/>
              <a:buChar char="•"/>
            </a:pPr>
            <a:r>
              <a:rPr lang="en-US" sz="2000" b="1" dirty="0" err="1">
                <a:solidFill>
                  <a:srgbClr val="1F2937"/>
                </a:solidFill>
              </a:rPr>
              <a:t>Domínio</a:t>
            </a:r>
            <a:r>
              <a:rPr lang="en-US" sz="2000" b="1" dirty="0">
                <a:solidFill>
                  <a:srgbClr val="1F2937"/>
                </a:solidFill>
              </a:rPr>
              <a:t> da </a:t>
            </a:r>
            <a:r>
              <a:rPr lang="en-US" sz="2000" b="1" dirty="0" err="1">
                <a:solidFill>
                  <a:srgbClr val="1F2937"/>
                </a:solidFill>
              </a:rPr>
              <a:t>metodologia</a:t>
            </a:r>
            <a:r>
              <a:rPr lang="en-US" sz="2000" b="1" dirty="0">
                <a:solidFill>
                  <a:srgbClr val="1F2937"/>
                </a:solidFill>
              </a:rPr>
              <a:t> APO                 </a:t>
            </a:r>
            <a:r>
              <a:rPr lang="en-US" dirty="0" err="1">
                <a:solidFill>
                  <a:srgbClr val="1F2937"/>
                </a:solidFill>
              </a:rPr>
              <a:t>Reforça</a:t>
            </a:r>
            <a:r>
              <a:rPr lang="en-US" dirty="0">
                <a:solidFill>
                  <a:srgbClr val="1F2937"/>
                </a:solidFill>
              </a:rPr>
              <a:t> a </a:t>
            </a:r>
            <a:r>
              <a:rPr lang="en-US" dirty="0" err="1">
                <a:solidFill>
                  <a:srgbClr val="1F2937"/>
                </a:solidFill>
              </a:rPr>
              <a:t>compreensão</a:t>
            </a:r>
            <a:r>
              <a:rPr lang="en-US" dirty="0">
                <a:solidFill>
                  <a:srgbClr val="1F2937"/>
                </a:solidFill>
              </a:rPr>
              <a:t> </a:t>
            </a:r>
            <a:r>
              <a:rPr lang="en-US" dirty="0" err="1">
                <a:solidFill>
                  <a:srgbClr val="1F2937"/>
                </a:solidFill>
              </a:rPr>
              <a:t>crítica</a:t>
            </a:r>
            <a:r>
              <a:rPr lang="en-US" dirty="0">
                <a:solidFill>
                  <a:srgbClr val="1F2937"/>
                </a:solidFill>
              </a:rPr>
              <a:t> da </a:t>
            </a:r>
            <a:r>
              <a:rPr lang="en-US" dirty="0" err="1">
                <a:solidFill>
                  <a:srgbClr val="1F2937"/>
                </a:solidFill>
              </a:rPr>
              <a:t>metodologia</a:t>
            </a:r>
            <a:r>
              <a:rPr lang="en-US" dirty="0">
                <a:solidFill>
                  <a:srgbClr val="1F2937"/>
                </a:solidFill>
              </a:rPr>
              <a:t> APO/POE, </a:t>
            </a:r>
            <a:r>
              <a:rPr lang="en-US" dirty="0" err="1">
                <a:solidFill>
                  <a:srgbClr val="1F2937"/>
                </a:solidFill>
              </a:rPr>
              <a:t>incluindo</a:t>
            </a:r>
            <a:r>
              <a:rPr lang="en-US" dirty="0">
                <a:solidFill>
                  <a:srgbClr val="1F2937"/>
                </a:solidFill>
              </a:rPr>
              <a:t> </a:t>
            </a:r>
            <a:r>
              <a:rPr lang="en-US" dirty="0" err="1">
                <a:solidFill>
                  <a:srgbClr val="1F2937"/>
                </a:solidFill>
              </a:rPr>
              <a:t>benefícios</a:t>
            </a:r>
            <a:r>
              <a:rPr lang="en-US" dirty="0">
                <a:solidFill>
                  <a:srgbClr val="1F2937"/>
                </a:solidFill>
              </a:rPr>
              <a:t> e </a:t>
            </a:r>
            <a:r>
              <a:rPr lang="en-US" dirty="0" err="1">
                <a:solidFill>
                  <a:srgbClr val="1F2937"/>
                </a:solidFill>
              </a:rPr>
              <a:t>limitações</a:t>
            </a:r>
            <a:r>
              <a:rPr lang="en-US" dirty="0">
                <a:solidFill>
                  <a:srgbClr val="1F2937"/>
                </a:solidFill>
              </a:rPr>
              <a:t>.</a:t>
            </a:r>
          </a:p>
          <a:p>
            <a:pPr marL="228600" indent="-228600"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buSzPct val="100000"/>
              <a:buFontTx/>
              <a:buChar char="•"/>
            </a:pPr>
            <a:r>
              <a:rPr lang="en-US" sz="2000" b="1" dirty="0" err="1">
                <a:solidFill>
                  <a:srgbClr val="1F2937"/>
                </a:solidFill>
              </a:rPr>
              <a:t>Pensamento</a:t>
            </a:r>
            <a:r>
              <a:rPr lang="en-US" sz="2000" b="1" dirty="0">
                <a:solidFill>
                  <a:srgbClr val="1F2937"/>
                </a:solidFill>
              </a:rPr>
              <a:t> </a:t>
            </a:r>
            <a:r>
              <a:rPr lang="en-US" sz="2000" b="1" dirty="0" err="1">
                <a:solidFill>
                  <a:srgbClr val="1F2937"/>
                </a:solidFill>
              </a:rPr>
              <a:t>crítico</a:t>
            </a:r>
            <a:r>
              <a:rPr lang="en-US" sz="2000" b="1" dirty="0">
                <a:solidFill>
                  <a:srgbClr val="1F2937"/>
                </a:solidFill>
              </a:rPr>
              <a:t> + co-</a:t>
            </a:r>
            <a:r>
              <a:rPr lang="en-US" sz="2000" b="1" dirty="0" err="1">
                <a:solidFill>
                  <a:srgbClr val="1F2937"/>
                </a:solidFill>
              </a:rPr>
              <a:t>construção</a:t>
            </a:r>
            <a:r>
              <a:rPr lang="en-US" sz="2000" b="1" dirty="0">
                <a:solidFill>
                  <a:srgbClr val="1F2937"/>
                </a:solidFill>
              </a:rPr>
              <a:t> de </a:t>
            </a:r>
            <a:r>
              <a:rPr lang="en-US" sz="2000" b="1" dirty="0" err="1">
                <a:solidFill>
                  <a:srgbClr val="1F2937"/>
                </a:solidFill>
              </a:rPr>
              <a:t>conhecimento</a:t>
            </a:r>
            <a:r>
              <a:rPr lang="en-US" sz="2000" b="1" dirty="0">
                <a:solidFill>
                  <a:srgbClr val="1F2937"/>
                </a:solidFill>
              </a:rPr>
              <a:t>                                           </a:t>
            </a:r>
            <a:r>
              <a:rPr lang="en-US" dirty="0" err="1">
                <a:solidFill>
                  <a:srgbClr val="1F2937"/>
                </a:solidFill>
              </a:rPr>
              <a:t>Estimula</a:t>
            </a:r>
            <a:r>
              <a:rPr lang="en-US" dirty="0">
                <a:solidFill>
                  <a:srgbClr val="1F2937"/>
                </a:solidFill>
              </a:rPr>
              <a:t> </a:t>
            </a:r>
            <a:r>
              <a:rPr lang="en-US" dirty="0" err="1">
                <a:solidFill>
                  <a:srgbClr val="1F2937"/>
                </a:solidFill>
              </a:rPr>
              <a:t>competências</a:t>
            </a:r>
            <a:r>
              <a:rPr lang="en-US" dirty="0">
                <a:solidFill>
                  <a:srgbClr val="1F2937"/>
                </a:solidFill>
              </a:rPr>
              <a:t> de </a:t>
            </a:r>
            <a:r>
              <a:rPr lang="en-US" dirty="0" err="1">
                <a:solidFill>
                  <a:srgbClr val="1F2937"/>
                </a:solidFill>
              </a:rPr>
              <a:t>colaboração</a:t>
            </a:r>
            <a:r>
              <a:rPr lang="en-US" dirty="0">
                <a:solidFill>
                  <a:srgbClr val="1F2937"/>
                </a:solidFill>
              </a:rPr>
              <a:t>, </a:t>
            </a:r>
            <a:r>
              <a:rPr lang="en-US" dirty="0" err="1">
                <a:solidFill>
                  <a:srgbClr val="1F2937"/>
                </a:solidFill>
              </a:rPr>
              <a:t>argumentação</a:t>
            </a:r>
            <a:r>
              <a:rPr lang="en-US" dirty="0">
                <a:solidFill>
                  <a:srgbClr val="1F2937"/>
                </a:solidFill>
              </a:rPr>
              <a:t> e </a:t>
            </a:r>
            <a:r>
              <a:rPr lang="en-US" dirty="0" err="1">
                <a:solidFill>
                  <a:srgbClr val="1F2937"/>
                </a:solidFill>
              </a:rPr>
              <a:t>reflexão</a:t>
            </a:r>
            <a:endParaRPr lang="en-US" dirty="0">
              <a:solidFill>
                <a:srgbClr val="1F2937"/>
              </a:solidFill>
            </a:endParaRPr>
          </a:p>
          <a:p>
            <a:pPr marL="228600" indent="-228600"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buSzPct val="100000"/>
              <a:buFontTx/>
              <a:buChar char="•"/>
            </a:pPr>
            <a:r>
              <a:rPr lang="en-US" sz="2000" b="1" dirty="0" err="1">
                <a:solidFill>
                  <a:srgbClr val="1F2937"/>
                </a:solidFill>
              </a:rPr>
              <a:t>Comunicação</a:t>
            </a:r>
            <a:r>
              <a:rPr lang="en-US" sz="2000" b="1" dirty="0">
                <a:solidFill>
                  <a:srgbClr val="1F2937"/>
                </a:solidFill>
              </a:rPr>
              <a:t> </a:t>
            </a:r>
            <a:r>
              <a:rPr lang="en-US" sz="2000" b="1" dirty="0" err="1">
                <a:solidFill>
                  <a:srgbClr val="1F2937"/>
                </a:solidFill>
              </a:rPr>
              <a:t>científica</a:t>
            </a:r>
            <a:r>
              <a:rPr lang="en-US" sz="2000" b="1" dirty="0">
                <a:solidFill>
                  <a:srgbClr val="1F2937"/>
                </a:solidFill>
              </a:rPr>
              <a:t> </a:t>
            </a:r>
            <a:r>
              <a:rPr lang="en-US" sz="2000" dirty="0">
                <a:solidFill>
                  <a:srgbClr val="1F2937"/>
                </a:solidFill>
              </a:rPr>
              <a:t>(</a:t>
            </a:r>
            <a:r>
              <a:rPr lang="en-US" sz="2000" dirty="0" err="1">
                <a:solidFill>
                  <a:srgbClr val="1F2937"/>
                </a:solidFill>
              </a:rPr>
              <a:t>formato</a:t>
            </a:r>
            <a:r>
              <a:rPr lang="en-US" sz="2000" dirty="0">
                <a:solidFill>
                  <a:srgbClr val="1F2937"/>
                </a:solidFill>
              </a:rPr>
              <a:t> podcast) </a:t>
            </a:r>
            <a:r>
              <a:rPr lang="en-US" dirty="0" err="1">
                <a:solidFill>
                  <a:srgbClr val="1F2937"/>
                </a:solidFill>
              </a:rPr>
              <a:t>Promove</a:t>
            </a:r>
            <a:r>
              <a:rPr lang="en-US" dirty="0">
                <a:solidFill>
                  <a:srgbClr val="1F2937"/>
                </a:solidFill>
              </a:rPr>
              <a:t> </a:t>
            </a:r>
            <a:r>
              <a:rPr lang="en-US" dirty="0" err="1">
                <a:solidFill>
                  <a:srgbClr val="1F2937"/>
                </a:solidFill>
              </a:rPr>
              <a:t>literacia</a:t>
            </a:r>
            <a:r>
              <a:rPr lang="en-US" dirty="0">
                <a:solidFill>
                  <a:srgbClr val="1F2937"/>
                </a:solidFill>
              </a:rPr>
              <a:t> </a:t>
            </a:r>
            <a:r>
              <a:rPr lang="en-US" dirty="0" err="1">
                <a:solidFill>
                  <a:srgbClr val="1F2937"/>
                </a:solidFill>
              </a:rPr>
              <a:t>científica</a:t>
            </a:r>
            <a:r>
              <a:rPr lang="en-US" dirty="0">
                <a:solidFill>
                  <a:srgbClr val="1F2937"/>
                </a:solidFill>
              </a:rPr>
              <a:t>, </a:t>
            </a:r>
            <a:r>
              <a:rPr lang="en-US" dirty="0" err="1">
                <a:solidFill>
                  <a:srgbClr val="1F2937"/>
                </a:solidFill>
              </a:rPr>
              <a:t>capacidade</a:t>
            </a:r>
            <a:r>
              <a:rPr lang="en-US" dirty="0">
                <a:solidFill>
                  <a:srgbClr val="1F2937"/>
                </a:solidFill>
              </a:rPr>
              <a:t> de </a:t>
            </a:r>
            <a:r>
              <a:rPr lang="en-US" dirty="0" err="1">
                <a:solidFill>
                  <a:srgbClr val="1F2937"/>
                </a:solidFill>
              </a:rPr>
              <a:t>comunicação</a:t>
            </a:r>
            <a:r>
              <a:rPr lang="en-US" dirty="0">
                <a:solidFill>
                  <a:srgbClr val="1F2937"/>
                </a:solidFill>
              </a:rPr>
              <a:t> para </a:t>
            </a:r>
            <a:r>
              <a:rPr lang="en-US" dirty="0" err="1">
                <a:solidFill>
                  <a:srgbClr val="1F2937"/>
                </a:solidFill>
              </a:rPr>
              <a:t>públicos</a:t>
            </a:r>
            <a:r>
              <a:rPr lang="en-US" dirty="0">
                <a:solidFill>
                  <a:srgbClr val="1F2937"/>
                </a:solidFill>
              </a:rPr>
              <a:t> </a:t>
            </a:r>
            <a:r>
              <a:rPr lang="en-US" dirty="0" err="1">
                <a:solidFill>
                  <a:srgbClr val="1F2937"/>
                </a:solidFill>
              </a:rPr>
              <a:t>não</a:t>
            </a:r>
            <a:r>
              <a:rPr lang="en-US" dirty="0">
                <a:solidFill>
                  <a:srgbClr val="1F2937"/>
                </a:solidFill>
              </a:rPr>
              <a:t> </a:t>
            </a:r>
            <a:r>
              <a:rPr lang="en-US" dirty="0" err="1">
                <a:solidFill>
                  <a:srgbClr val="1F2937"/>
                </a:solidFill>
              </a:rPr>
              <a:t>especializados</a:t>
            </a:r>
            <a:r>
              <a:rPr lang="en-US" dirty="0">
                <a:solidFill>
                  <a:srgbClr val="1F2937"/>
                </a:solidFill>
              </a:rPr>
              <a:t> e </a:t>
            </a:r>
            <a:r>
              <a:rPr lang="en-US" dirty="0" err="1">
                <a:solidFill>
                  <a:srgbClr val="1F2937"/>
                </a:solidFill>
              </a:rPr>
              <a:t>competências</a:t>
            </a:r>
            <a:r>
              <a:rPr lang="en-US" dirty="0">
                <a:solidFill>
                  <a:srgbClr val="1F2937"/>
                </a:solidFill>
              </a:rPr>
              <a:t> </a:t>
            </a:r>
            <a:r>
              <a:rPr lang="en-US" dirty="0" err="1">
                <a:solidFill>
                  <a:srgbClr val="1F2937"/>
                </a:solidFill>
              </a:rPr>
              <a:t>técnicas</a:t>
            </a:r>
            <a:r>
              <a:rPr lang="en-US" dirty="0">
                <a:solidFill>
                  <a:srgbClr val="1F2937"/>
                </a:solidFill>
              </a:rPr>
              <a:t> e </a:t>
            </a:r>
            <a:r>
              <a:rPr lang="en-US" dirty="0" err="1">
                <a:solidFill>
                  <a:srgbClr val="1F2937"/>
                </a:solidFill>
              </a:rPr>
              <a:t>mediáticas</a:t>
            </a:r>
            <a:endParaRPr lang="en-US" dirty="0"/>
          </a:p>
          <a:p>
            <a:pPr marL="228600" indent="-228600"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buSzPct val="100000"/>
              <a:buFontTx/>
              <a:buChar char="•"/>
            </a:pPr>
            <a:endParaRPr lang="en-US" sz="2000" dirty="0">
              <a:solidFill>
                <a:srgbClr val="1F2937"/>
              </a:solidFill>
            </a:endParaRPr>
          </a:p>
        </p:txBody>
      </p:sp>
      <p:sp>
        <p:nvSpPr>
          <p:cNvPr id="19" name="Text 9">
            <a:extLst>
              <a:ext uri="{FF2B5EF4-FFF2-40B4-BE49-F238E27FC236}">
                <a16:creationId xmlns:a16="http://schemas.microsoft.com/office/drawing/2014/main" id="{247F7FBC-F8B5-3E42-B785-25C5442FF9D7}"/>
              </a:ext>
            </a:extLst>
          </p:cNvPr>
          <p:cNvSpPr/>
          <p:nvPr/>
        </p:nvSpPr>
        <p:spPr>
          <a:xfrm>
            <a:off x="6766560" y="987697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F2937"/>
                </a:solidFill>
              </a:rPr>
              <a:t>AVALIAÇÃO (ITERATIVA)</a:t>
            </a:r>
            <a:endParaRPr lang="en-US" sz="1800" dirty="0"/>
          </a:p>
        </p:txBody>
      </p:sp>
      <p:sp>
        <p:nvSpPr>
          <p:cNvPr id="20" name="Text 10">
            <a:extLst>
              <a:ext uri="{FF2B5EF4-FFF2-40B4-BE49-F238E27FC236}">
                <a16:creationId xmlns:a16="http://schemas.microsoft.com/office/drawing/2014/main" id="{AA5B87BC-0708-6B49-B48A-1EA8B3B0B8DA}"/>
              </a:ext>
            </a:extLst>
          </p:cNvPr>
          <p:cNvSpPr/>
          <p:nvPr/>
        </p:nvSpPr>
        <p:spPr>
          <a:xfrm>
            <a:off x="6858000" y="3048000"/>
            <a:ext cx="4480560" cy="1874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228600" indent="-228600">
              <a:lnSpc>
                <a:spcPct val="110000"/>
              </a:lnSpc>
              <a:spcAft>
                <a:spcPts val="400"/>
              </a:spcAft>
              <a:buSzPct val="100000"/>
              <a:buChar char="•"/>
            </a:pPr>
            <a:r>
              <a:rPr lang="en-US" sz="2000" b="1" dirty="0">
                <a:solidFill>
                  <a:srgbClr val="1F2937"/>
                </a:solidFill>
              </a:rPr>
              <a:t>Feedback </a:t>
            </a:r>
            <a:r>
              <a:rPr lang="en-US" sz="2000" b="1" dirty="0" err="1">
                <a:solidFill>
                  <a:srgbClr val="1F2937"/>
                </a:solidFill>
              </a:rPr>
              <a:t>inicial</a:t>
            </a:r>
            <a:r>
              <a:rPr lang="en-US" sz="2000" b="1" dirty="0">
                <a:solidFill>
                  <a:srgbClr val="1F2937"/>
                </a:solidFill>
              </a:rPr>
              <a:t> </a:t>
            </a:r>
            <a:r>
              <a:rPr lang="en-US" sz="2000" dirty="0">
                <a:solidFill>
                  <a:srgbClr val="1F2937"/>
                </a:solidFill>
              </a:rPr>
              <a:t>(workshop)	  </a:t>
            </a:r>
            <a:r>
              <a:rPr lang="en-US" dirty="0" err="1">
                <a:solidFill>
                  <a:srgbClr val="1F2937"/>
                </a:solidFill>
              </a:rPr>
              <a:t>Ajuste</a:t>
            </a:r>
            <a:r>
              <a:rPr lang="en-US" dirty="0">
                <a:solidFill>
                  <a:srgbClr val="1F2937"/>
                </a:solidFill>
              </a:rPr>
              <a:t> de </a:t>
            </a:r>
            <a:r>
              <a:rPr lang="en-US" dirty="0" err="1">
                <a:solidFill>
                  <a:srgbClr val="1F2937"/>
                </a:solidFill>
              </a:rPr>
              <a:t>expectativas</a:t>
            </a:r>
            <a:r>
              <a:rPr lang="en-US" dirty="0">
                <a:solidFill>
                  <a:srgbClr val="1F2937"/>
                </a:solidFill>
              </a:rPr>
              <a:t> e </a:t>
            </a:r>
            <a:r>
              <a:rPr lang="en-US" dirty="0" err="1">
                <a:solidFill>
                  <a:srgbClr val="1F2937"/>
                </a:solidFill>
              </a:rPr>
              <a:t>identificação</a:t>
            </a:r>
            <a:r>
              <a:rPr lang="en-US" dirty="0">
                <a:solidFill>
                  <a:srgbClr val="1F2937"/>
                </a:solidFill>
              </a:rPr>
              <a:t> de </a:t>
            </a:r>
            <a:r>
              <a:rPr lang="en-US" dirty="0" err="1">
                <a:solidFill>
                  <a:srgbClr val="1F2937"/>
                </a:solidFill>
              </a:rPr>
              <a:t>necessidades</a:t>
            </a:r>
            <a:r>
              <a:rPr lang="en-US" dirty="0">
                <a:solidFill>
                  <a:srgbClr val="1F2937"/>
                </a:solidFill>
              </a:rPr>
              <a:t> de </a:t>
            </a:r>
            <a:r>
              <a:rPr lang="en-US" dirty="0" err="1">
                <a:solidFill>
                  <a:srgbClr val="1F2937"/>
                </a:solidFill>
              </a:rPr>
              <a:t>apoio</a:t>
            </a:r>
            <a:r>
              <a:rPr lang="en-US" dirty="0">
                <a:solidFill>
                  <a:srgbClr val="1F2937"/>
                </a:solidFill>
              </a:rPr>
              <a:t>.</a:t>
            </a:r>
          </a:p>
          <a:p>
            <a:pPr marL="228600" indent="-228600">
              <a:lnSpc>
                <a:spcPct val="110000"/>
              </a:lnSpc>
              <a:spcAft>
                <a:spcPts val="400"/>
              </a:spcAft>
              <a:buSzPct val="100000"/>
              <a:buChar char="•"/>
            </a:pPr>
            <a:r>
              <a:rPr lang="en-US" sz="2000" b="1" dirty="0">
                <a:solidFill>
                  <a:srgbClr val="1F2937"/>
                </a:solidFill>
              </a:rPr>
              <a:t>Checkpoints </a:t>
            </a:r>
            <a:r>
              <a:rPr lang="en-US" sz="2000" b="1" dirty="0" err="1">
                <a:solidFill>
                  <a:srgbClr val="1F2937"/>
                </a:solidFill>
              </a:rPr>
              <a:t>semanais</a:t>
            </a:r>
            <a:r>
              <a:rPr lang="en-US" sz="2000" b="1" dirty="0">
                <a:solidFill>
                  <a:srgbClr val="1F2937"/>
                </a:solidFill>
              </a:rPr>
              <a:t> </a:t>
            </a:r>
            <a:r>
              <a:rPr lang="en-US" sz="2000" dirty="0">
                <a:solidFill>
                  <a:srgbClr val="1F2937"/>
                </a:solidFill>
              </a:rPr>
              <a:t>(</a:t>
            </a:r>
            <a:r>
              <a:rPr lang="en-US" sz="2000" dirty="0" err="1">
                <a:solidFill>
                  <a:srgbClr val="1F2937"/>
                </a:solidFill>
              </a:rPr>
              <a:t>docente</a:t>
            </a:r>
            <a:r>
              <a:rPr lang="en-US" sz="2000" dirty="0">
                <a:solidFill>
                  <a:srgbClr val="1F2937"/>
                </a:solidFill>
              </a:rPr>
              <a:t>): </a:t>
            </a:r>
            <a:r>
              <a:rPr lang="en-US" dirty="0" err="1">
                <a:solidFill>
                  <a:srgbClr val="1F2937"/>
                </a:solidFill>
              </a:rPr>
              <a:t>Monitorização</a:t>
            </a:r>
            <a:r>
              <a:rPr lang="en-US" dirty="0">
                <a:solidFill>
                  <a:srgbClr val="1F2937"/>
                </a:solidFill>
              </a:rPr>
              <a:t> </a:t>
            </a:r>
            <a:r>
              <a:rPr lang="en-US" dirty="0" err="1">
                <a:solidFill>
                  <a:srgbClr val="1F2937"/>
                </a:solidFill>
              </a:rPr>
              <a:t>contínua</a:t>
            </a:r>
            <a:r>
              <a:rPr lang="en-US" dirty="0">
                <a:solidFill>
                  <a:srgbClr val="1F2937"/>
                </a:solidFill>
              </a:rPr>
              <a:t> e </a:t>
            </a:r>
            <a:r>
              <a:rPr lang="en-US" dirty="0" err="1">
                <a:solidFill>
                  <a:srgbClr val="1F2937"/>
                </a:solidFill>
              </a:rPr>
              <a:t>orientação</a:t>
            </a:r>
            <a:r>
              <a:rPr lang="en-US" dirty="0">
                <a:solidFill>
                  <a:srgbClr val="1F2937"/>
                </a:solidFill>
              </a:rPr>
              <a:t> </a:t>
            </a:r>
            <a:r>
              <a:rPr lang="en-US" dirty="0" err="1">
                <a:solidFill>
                  <a:srgbClr val="1F2937"/>
                </a:solidFill>
              </a:rPr>
              <a:t>ao</a:t>
            </a:r>
            <a:r>
              <a:rPr lang="en-US" dirty="0">
                <a:solidFill>
                  <a:srgbClr val="1F2937"/>
                </a:solidFill>
              </a:rPr>
              <a:t> </a:t>
            </a:r>
            <a:r>
              <a:rPr lang="en-US" dirty="0" err="1">
                <a:solidFill>
                  <a:srgbClr val="1F2937"/>
                </a:solidFill>
              </a:rPr>
              <a:t>longo</a:t>
            </a:r>
            <a:r>
              <a:rPr lang="en-US" dirty="0">
                <a:solidFill>
                  <a:srgbClr val="1F2937"/>
                </a:solidFill>
              </a:rPr>
              <a:t> do </a:t>
            </a:r>
            <a:r>
              <a:rPr lang="en-US" dirty="0" err="1">
                <a:solidFill>
                  <a:srgbClr val="1F2937"/>
                </a:solidFill>
              </a:rPr>
              <a:t>processo</a:t>
            </a:r>
            <a:r>
              <a:rPr lang="en-US" dirty="0">
                <a:solidFill>
                  <a:srgbClr val="1F2937"/>
                </a:solidFill>
              </a:rPr>
              <a:t>.</a:t>
            </a:r>
          </a:p>
          <a:p>
            <a:pPr marL="228600" indent="-228600">
              <a:lnSpc>
                <a:spcPct val="110000"/>
              </a:lnSpc>
              <a:spcAft>
                <a:spcPts val="400"/>
              </a:spcAft>
              <a:buSzPct val="100000"/>
              <a:buChar char="•"/>
            </a:pPr>
            <a:r>
              <a:rPr lang="en-US" sz="2000" b="1" dirty="0">
                <a:solidFill>
                  <a:srgbClr val="1F2937"/>
                </a:solidFill>
              </a:rPr>
              <a:t>Peer review </a:t>
            </a:r>
            <a:r>
              <a:rPr lang="en-US" sz="2000" dirty="0">
                <a:solidFill>
                  <a:srgbClr val="1F2937"/>
                </a:solidFill>
              </a:rPr>
              <a:t>(entre </a:t>
            </a:r>
            <a:r>
              <a:rPr lang="en-US" sz="2000" dirty="0" err="1">
                <a:solidFill>
                  <a:srgbClr val="1F2937"/>
                </a:solidFill>
              </a:rPr>
              <a:t>grupos</a:t>
            </a:r>
            <a:r>
              <a:rPr lang="en-US" sz="2000" dirty="0">
                <a:solidFill>
                  <a:srgbClr val="1F2937"/>
                </a:solidFill>
              </a:rPr>
              <a:t>)        </a:t>
            </a:r>
            <a:r>
              <a:rPr lang="en-US" dirty="0" err="1">
                <a:solidFill>
                  <a:srgbClr val="1F2937"/>
                </a:solidFill>
              </a:rPr>
              <a:t>Melhoria</a:t>
            </a:r>
            <a:r>
              <a:rPr lang="en-US" dirty="0">
                <a:solidFill>
                  <a:srgbClr val="1F2937"/>
                </a:solidFill>
              </a:rPr>
              <a:t> das </a:t>
            </a:r>
            <a:r>
              <a:rPr lang="en-US" dirty="0" err="1">
                <a:solidFill>
                  <a:srgbClr val="1F2937"/>
                </a:solidFill>
              </a:rPr>
              <a:t>versões</a:t>
            </a:r>
            <a:r>
              <a:rPr lang="en-US" dirty="0">
                <a:solidFill>
                  <a:srgbClr val="1F2937"/>
                </a:solidFill>
              </a:rPr>
              <a:t> </a:t>
            </a:r>
            <a:r>
              <a:rPr lang="en-US" i="1" dirty="0">
                <a:solidFill>
                  <a:srgbClr val="1F2937"/>
                </a:solidFill>
              </a:rPr>
              <a:t>draft</a:t>
            </a:r>
            <a:r>
              <a:rPr lang="en-US" dirty="0">
                <a:solidFill>
                  <a:srgbClr val="1F2937"/>
                </a:solidFill>
              </a:rPr>
              <a:t> </a:t>
            </a:r>
            <a:r>
              <a:rPr lang="en-US" dirty="0" err="1">
                <a:solidFill>
                  <a:srgbClr val="1F2937"/>
                </a:solidFill>
              </a:rPr>
              <a:t>através</a:t>
            </a:r>
            <a:r>
              <a:rPr lang="en-US" dirty="0">
                <a:solidFill>
                  <a:srgbClr val="1F2937"/>
                </a:solidFill>
              </a:rPr>
              <a:t> de feedback cruzado.</a:t>
            </a:r>
          </a:p>
          <a:p>
            <a:pPr marL="228600" indent="-228600">
              <a:lnSpc>
                <a:spcPct val="110000"/>
              </a:lnSpc>
              <a:spcAft>
                <a:spcPts val="400"/>
              </a:spcAft>
              <a:buSzPct val="100000"/>
              <a:buChar char="•"/>
            </a:pPr>
            <a:r>
              <a:rPr lang="en-US" sz="2000" b="1" dirty="0" err="1">
                <a:solidFill>
                  <a:srgbClr val="1F2937"/>
                </a:solidFill>
              </a:rPr>
              <a:t>Apresentação</a:t>
            </a:r>
            <a:r>
              <a:rPr lang="en-US" sz="2000" b="1" dirty="0">
                <a:solidFill>
                  <a:srgbClr val="1F2937"/>
                </a:solidFill>
              </a:rPr>
              <a:t> final + Q&amp;A</a:t>
            </a:r>
            <a:r>
              <a:rPr lang="en-US" sz="2000" dirty="0">
                <a:solidFill>
                  <a:srgbClr val="1F2937"/>
                </a:solidFill>
              </a:rPr>
              <a:t>         </a:t>
            </a:r>
            <a:r>
              <a:rPr lang="en-US" dirty="0" err="1">
                <a:solidFill>
                  <a:srgbClr val="1F2937"/>
                </a:solidFill>
              </a:rPr>
              <a:t>Avaliação</a:t>
            </a:r>
            <a:r>
              <a:rPr lang="en-US" dirty="0">
                <a:solidFill>
                  <a:srgbClr val="1F2937"/>
                </a:solidFill>
              </a:rPr>
              <a:t> da </a:t>
            </a:r>
            <a:r>
              <a:rPr lang="en-US" dirty="0" err="1">
                <a:solidFill>
                  <a:srgbClr val="1F2937"/>
                </a:solidFill>
              </a:rPr>
              <a:t>clareza</a:t>
            </a:r>
            <a:r>
              <a:rPr lang="en-US" dirty="0">
                <a:solidFill>
                  <a:srgbClr val="1F2937"/>
                </a:solidFill>
              </a:rPr>
              <a:t>, rigor </a:t>
            </a:r>
            <a:r>
              <a:rPr lang="en-US" dirty="0" err="1">
                <a:solidFill>
                  <a:srgbClr val="1F2937"/>
                </a:solidFill>
              </a:rPr>
              <a:t>científico</a:t>
            </a:r>
            <a:r>
              <a:rPr lang="en-US" dirty="0">
                <a:solidFill>
                  <a:srgbClr val="1F2937"/>
                </a:solidFill>
              </a:rPr>
              <a:t> e </a:t>
            </a:r>
            <a:r>
              <a:rPr lang="en-US" dirty="0" err="1">
                <a:solidFill>
                  <a:srgbClr val="1F2937"/>
                </a:solidFill>
              </a:rPr>
              <a:t>qualidade</a:t>
            </a:r>
            <a:r>
              <a:rPr lang="en-US" dirty="0">
                <a:solidFill>
                  <a:srgbClr val="1F2937"/>
                </a:solidFill>
              </a:rPr>
              <a:t> do </a:t>
            </a:r>
            <a:r>
              <a:rPr lang="en-US" dirty="0" err="1">
                <a:solidFill>
                  <a:srgbClr val="1F2937"/>
                </a:solidFill>
              </a:rPr>
              <a:t>produto</a:t>
            </a:r>
            <a:r>
              <a:rPr lang="en-US" dirty="0">
                <a:solidFill>
                  <a:srgbClr val="1F2937"/>
                </a:solidFill>
              </a:rPr>
              <a:t> final.</a:t>
            </a:r>
          </a:p>
          <a:p>
            <a:pPr marL="228600" indent="-228600">
              <a:lnSpc>
                <a:spcPct val="110000"/>
              </a:lnSpc>
              <a:spcAft>
                <a:spcPts val="400"/>
              </a:spcAft>
              <a:buSzPct val="100000"/>
              <a:buChar char="•"/>
            </a:pPr>
            <a:r>
              <a:rPr lang="en-US" sz="2000" b="1" dirty="0" err="1">
                <a:solidFill>
                  <a:srgbClr val="1F2937"/>
                </a:solidFill>
              </a:rPr>
              <a:t>Reflexão</a:t>
            </a:r>
            <a:r>
              <a:rPr lang="en-US" sz="2000" b="1" dirty="0">
                <a:solidFill>
                  <a:srgbClr val="1F2937"/>
                </a:solidFill>
              </a:rPr>
              <a:t> individual </a:t>
            </a:r>
            <a:r>
              <a:rPr lang="en-US" sz="2000" dirty="0">
                <a:solidFill>
                  <a:srgbClr val="1F2937"/>
                </a:solidFill>
              </a:rPr>
              <a:t>(</a:t>
            </a:r>
            <a:r>
              <a:rPr lang="en-US" sz="2000" dirty="0" err="1">
                <a:solidFill>
                  <a:srgbClr val="1F2937"/>
                </a:solidFill>
              </a:rPr>
              <a:t>formato</a:t>
            </a:r>
            <a:r>
              <a:rPr lang="en-US" sz="2000" dirty="0">
                <a:solidFill>
                  <a:srgbClr val="1F2937"/>
                </a:solidFill>
              </a:rPr>
              <a:t> </a:t>
            </a:r>
            <a:r>
              <a:rPr lang="en-US" sz="2000" dirty="0" err="1">
                <a:solidFill>
                  <a:srgbClr val="1F2937"/>
                </a:solidFill>
              </a:rPr>
              <a:t>escrito</a:t>
            </a:r>
            <a:r>
              <a:rPr lang="en-US" sz="2000" dirty="0">
                <a:solidFill>
                  <a:srgbClr val="1F2937"/>
                </a:solidFill>
              </a:rPr>
              <a:t>) </a:t>
            </a:r>
            <a:r>
              <a:rPr lang="en-US" dirty="0" err="1">
                <a:solidFill>
                  <a:srgbClr val="1F2937"/>
                </a:solidFill>
              </a:rPr>
              <a:t>Registo</a:t>
            </a:r>
            <a:r>
              <a:rPr lang="en-US" dirty="0">
                <a:solidFill>
                  <a:srgbClr val="1F2937"/>
                </a:solidFill>
              </a:rPr>
              <a:t> </a:t>
            </a:r>
            <a:r>
              <a:rPr lang="en-US" dirty="0" err="1">
                <a:solidFill>
                  <a:srgbClr val="1F2937"/>
                </a:solidFill>
              </a:rPr>
              <a:t>crítico</a:t>
            </a:r>
            <a:r>
              <a:rPr lang="en-US" dirty="0">
                <a:solidFill>
                  <a:srgbClr val="1F2937"/>
                </a:solidFill>
              </a:rPr>
              <a:t> das </a:t>
            </a:r>
            <a:r>
              <a:rPr lang="en-US" dirty="0" err="1">
                <a:solidFill>
                  <a:srgbClr val="1F2937"/>
                </a:solidFill>
              </a:rPr>
              <a:t>aprendizagens</a:t>
            </a:r>
            <a:r>
              <a:rPr lang="en-US" dirty="0">
                <a:solidFill>
                  <a:srgbClr val="1F2937"/>
                </a:solidFill>
              </a:rPr>
              <a:t> e </a:t>
            </a:r>
            <a:r>
              <a:rPr lang="en-US" dirty="0" err="1">
                <a:solidFill>
                  <a:srgbClr val="1F2937"/>
                </a:solidFill>
              </a:rPr>
              <a:t>competências</a:t>
            </a:r>
            <a:r>
              <a:rPr lang="en-US" dirty="0">
                <a:solidFill>
                  <a:srgbClr val="1F2937"/>
                </a:solidFill>
              </a:rPr>
              <a:t> </a:t>
            </a:r>
            <a:r>
              <a:rPr lang="en-US" dirty="0" err="1">
                <a:solidFill>
                  <a:srgbClr val="1F2937"/>
                </a:solidFill>
              </a:rPr>
              <a:t>adquiridas</a:t>
            </a:r>
            <a:r>
              <a:rPr lang="en-US" dirty="0">
                <a:solidFill>
                  <a:srgbClr val="1F2937"/>
                </a:solidFill>
              </a:rPr>
              <a:t>.</a:t>
            </a:r>
            <a:endParaRPr lang="en-US" sz="20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E9BAB48-D7E4-B242-8CD0-2A718D0B7F46}"/>
              </a:ext>
            </a:extLst>
          </p:cNvPr>
          <p:cNvSpPr txBox="1"/>
          <p:nvPr/>
        </p:nvSpPr>
        <p:spPr>
          <a:xfrm>
            <a:off x="548640" y="323826"/>
            <a:ext cx="59941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0" i="0" u="none" strike="noStrike" dirty="0" err="1">
                <a:solidFill>
                  <a:schemeClr val="bg1"/>
                </a:solidFill>
                <a:effectLst/>
                <a:latin typeface="-webkit-standard"/>
              </a:rPr>
              <a:t>Aprendizagem</a:t>
            </a:r>
            <a:r>
              <a:rPr lang="en-GB" sz="2000" b="0" i="0" u="none" strike="noStrike" dirty="0">
                <a:solidFill>
                  <a:schemeClr val="bg1"/>
                </a:solidFill>
                <a:effectLst/>
                <a:latin typeface="-webkit-standard"/>
              </a:rPr>
              <a:t> </a:t>
            </a:r>
            <a:r>
              <a:rPr lang="en-GB" sz="2000" b="0" i="0" u="none" strike="noStrike" dirty="0" err="1">
                <a:solidFill>
                  <a:schemeClr val="bg1"/>
                </a:solidFill>
                <a:effectLst/>
                <a:latin typeface="-webkit-standard"/>
              </a:rPr>
              <a:t>ativa</a:t>
            </a:r>
            <a:r>
              <a:rPr lang="en-GB" sz="2000" b="0" i="0" u="none" strike="noStrike" dirty="0">
                <a:solidFill>
                  <a:schemeClr val="bg1"/>
                </a:solidFill>
                <a:effectLst/>
                <a:latin typeface="-webkit-standard"/>
              </a:rPr>
              <a:t> com feedback e </a:t>
            </a:r>
            <a:r>
              <a:rPr lang="en-GB" sz="2000" b="0" i="0" u="none" strike="noStrike" dirty="0" err="1">
                <a:solidFill>
                  <a:schemeClr val="bg1"/>
                </a:solidFill>
                <a:effectLst/>
                <a:latin typeface="-webkit-standard"/>
              </a:rPr>
              <a:t>revisão</a:t>
            </a:r>
            <a:r>
              <a:rPr lang="en-GB" sz="2000" b="0" i="0" u="none" strike="noStrike" dirty="0">
                <a:solidFill>
                  <a:schemeClr val="bg1"/>
                </a:solidFill>
                <a:effectLst/>
                <a:latin typeface="-webkit-standard"/>
              </a:rPr>
              <a:t> entre pares</a:t>
            </a:r>
            <a:endParaRPr lang="en-PT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04033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9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713232"/>
          </a:xfrm>
          <a:prstGeom prst="rect">
            <a:avLst/>
          </a:prstGeom>
          <a:solidFill>
            <a:srgbClr val="0B2D4D"/>
          </a:solidFill>
          <a:ln w="12700">
            <a:solidFill>
              <a:srgbClr val="0B2D4D"/>
            </a:solidFill>
            <a:prstDash val="solid"/>
          </a:ln>
        </p:spPr>
        <p:txBody>
          <a:bodyPr/>
          <a:lstStyle/>
          <a:p>
            <a:endParaRPr lang="en-PT"/>
          </a:p>
        </p:txBody>
      </p:sp>
      <p:sp>
        <p:nvSpPr>
          <p:cNvPr id="3" name="Text 1"/>
          <p:cNvSpPr/>
          <p:nvPr/>
        </p:nvSpPr>
        <p:spPr>
          <a:xfrm>
            <a:off x="548640" y="91440"/>
            <a:ext cx="102412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IA para podcasts: ferramentas que que </a:t>
            </a:r>
            <a:r>
              <a:rPr lang="en-US" sz="28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facilitam</a:t>
            </a: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 </a:t>
            </a:r>
            <a:r>
              <a:rPr lang="en-US" sz="28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produção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566928" y="411480"/>
            <a:ext cx="110642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900" dirty="0">
                <a:solidFill>
                  <a:srgbClr val="DCE7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Quando o software faz locução/edição, o </a:t>
            </a:r>
            <a:r>
              <a:rPr lang="en-US" sz="1900" b="1" dirty="0">
                <a:solidFill>
                  <a:srgbClr val="DCE7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valor da prática desloca-se para a leitura crítica</a:t>
            </a:r>
            <a:endParaRPr lang="en-US" sz="1900" b="1" dirty="0"/>
          </a:p>
        </p:txBody>
      </p:sp>
      <p:sp>
        <p:nvSpPr>
          <p:cNvPr id="7" name="Text 5"/>
          <p:cNvSpPr/>
          <p:nvPr/>
        </p:nvSpPr>
        <p:spPr>
          <a:xfrm>
            <a:off x="822960" y="1280160"/>
            <a:ext cx="4800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F2937"/>
                </a:solidFill>
              </a:rPr>
              <a:t>IA  </a:t>
            </a:r>
            <a:r>
              <a:rPr lang="en-US" sz="1800" b="1" dirty="0" err="1">
                <a:solidFill>
                  <a:srgbClr val="1F2937"/>
                </a:solidFill>
              </a:rPr>
              <a:t>permite</a:t>
            </a:r>
            <a:r>
              <a:rPr lang="en-US" sz="1800" b="1" dirty="0">
                <a:solidFill>
                  <a:srgbClr val="1F2937"/>
                </a:solidFill>
              </a:rPr>
              <a:t> </a:t>
            </a:r>
            <a:r>
              <a:rPr lang="en-US" sz="1800" b="1" dirty="0" err="1">
                <a:solidFill>
                  <a:srgbClr val="1F2937"/>
                </a:solidFill>
              </a:rPr>
              <a:t>gerar</a:t>
            </a:r>
            <a:r>
              <a:rPr lang="en-US" sz="1800" b="1" dirty="0">
                <a:solidFill>
                  <a:srgbClr val="1F2937"/>
                </a:solidFill>
              </a:rPr>
              <a:t> um “podcast” a partir de texto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868680" y="1691640"/>
            <a:ext cx="4709160" cy="1524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228600" indent="-228600">
              <a:lnSpc>
                <a:spcPct val="110000"/>
              </a:lnSpc>
              <a:spcAft>
                <a:spcPts val="400"/>
              </a:spcAft>
              <a:buSzPct val="100000"/>
              <a:buChar char="•"/>
            </a:pPr>
            <a:r>
              <a:rPr lang="en-US" sz="1400" dirty="0">
                <a:solidFill>
                  <a:srgbClr val="1F2937"/>
                </a:solidFill>
              </a:rPr>
              <a:t>Wondercraft — “text-to-podcast” (guião + vozes + música).</a:t>
            </a:r>
            <a:endParaRPr lang="en-US" sz="1400" dirty="0"/>
          </a:p>
          <a:p>
            <a:pPr marL="228600" indent="-228600">
              <a:lnSpc>
                <a:spcPct val="110000"/>
              </a:lnSpc>
              <a:spcAft>
                <a:spcPts val="400"/>
              </a:spcAft>
              <a:buSzPct val="100000"/>
              <a:buChar char="•"/>
            </a:pPr>
            <a:r>
              <a:rPr lang="en-US" sz="1400" dirty="0">
                <a:solidFill>
                  <a:srgbClr val="1F2937"/>
                </a:solidFill>
              </a:rPr>
              <a:t>Podcastle — TTS/vozes IA para criar narração e segmentos.</a:t>
            </a:r>
            <a:endParaRPr lang="en-US" sz="1400" dirty="0"/>
          </a:p>
          <a:p>
            <a:pPr marL="228600" indent="-228600">
              <a:lnSpc>
                <a:spcPct val="110000"/>
              </a:lnSpc>
              <a:spcAft>
                <a:spcPts val="400"/>
              </a:spcAft>
              <a:buSzPct val="100000"/>
              <a:buChar char="•"/>
            </a:pPr>
            <a:r>
              <a:rPr lang="en-US" sz="1400" dirty="0">
                <a:solidFill>
                  <a:srgbClr val="1F2937"/>
                </a:solidFill>
              </a:rPr>
              <a:t>ElevenLabs — TTS e clonagem de voz (multi-locutores).</a:t>
            </a:r>
            <a:endParaRPr lang="en-US" sz="1400" dirty="0"/>
          </a:p>
          <a:p>
            <a:pPr marL="228600" indent="-228600">
              <a:lnSpc>
                <a:spcPct val="110000"/>
              </a:lnSpc>
              <a:spcAft>
                <a:spcPts val="400"/>
              </a:spcAft>
              <a:buSzPct val="100000"/>
              <a:buChar char="•"/>
            </a:pPr>
            <a:r>
              <a:rPr lang="en-US" sz="1400" dirty="0">
                <a:solidFill>
                  <a:srgbClr val="1F2937"/>
                </a:solidFill>
              </a:rPr>
              <a:t>Play.ht — TTS com múltiplas vozes/idiomas para locução.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6309360" y="1051560"/>
            <a:ext cx="120469" cy="5044440"/>
          </a:xfrm>
          <a:prstGeom prst="roundRect">
            <a:avLst/>
          </a:prstGeom>
          <a:solidFill>
            <a:srgbClr val="00B0F0"/>
          </a:solidFill>
          <a:ln w="12700">
            <a:solidFill>
              <a:srgbClr val="18A999"/>
            </a:solidFill>
            <a:prstDash val="solid"/>
          </a:ln>
        </p:spPr>
        <p:txBody>
          <a:bodyPr/>
          <a:lstStyle/>
          <a:p>
            <a:endParaRPr lang="en-PT"/>
          </a:p>
        </p:txBody>
      </p:sp>
      <p:sp>
        <p:nvSpPr>
          <p:cNvPr id="11" name="Text 9"/>
          <p:cNvSpPr/>
          <p:nvPr/>
        </p:nvSpPr>
        <p:spPr>
          <a:xfrm>
            <a:off x="849854" y="3248810"/>
            <a:ext cx="4800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F2937"/>
                </a:solidFill>
              </a:rPr>
              <a:t>IA </a:t>
            </a:r>
            <a:r>
              <a:rPr lang="en-US" sz="1800" b="1" dirty="0" err="1">
                <a:solidFill>
                  <a:srgbClr val="1F2937"/>
                </a:solidFill>
              </a:rPr>
              <a:t>permite</a:t>
            </a:r>
            <a:r>
              <a:rPr lang="en-US" sz="1800" b="1" dirty="0">
                <a:solidFill>
                  <a:srgbClr val="1F2937"/>
                </a:solidFill>
              </a:rPr>
              <a:t> </a:t>
            </a:r>
            <a:r>
              <a:rPr lang="en-US" b="1" dirty="0" err="1">
                <a:solidFill>
                  <a:srgbClr val="1F2937"/>
                </a:solidFill>
              </a:rPr>
              <a:t>e</a:t>
            </a:r>
            <a:r>
              <a:rPr lang="en-US" sz="1800" b="1" dirty="0" err="1">
                <a:solidFill>
                  <a:srgbClr val="1F2937"/>
                </a:solidFill>
              </a:rPr>
              <a:t>dição</a:t>
            </a:r>
            <a:r>
              <a:rPr lang="en-US" sz="1800" b="1" dirty="0">
                <a:solidFill>
                  <a:srgbClr val="1F2937"/>
                </a:solidFill>
              </a:rPr>
              <a:t>, limpeza e </a:t>
            </a:r>
            <a:r>
              <a:rPr lang="en-US" sz="1800" b="1" dirty="0" err="1">
                <a:solidFill>
                  <a:srgbClr val="1F2937"/>
                </a:solidFill>
              </a:rPr>
              <a:t>automação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895574" y="3552713"/>
            <a:ext cx="5150224" cy="2234901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228600" indent="-228600">
              <a:lnSpc>
                <a:spcPct val="110000"/>
              </a:lnSpc>
              <a:spcAft>
                <a:spcPts val="400"/>
              </a:spcAft>
              <a:buSzPct val="100000"/>
              <a:buChar char="•"/>
            </a:pPr>
            <a:r>
              <a:rPr lang="en-US" sz="1400" dirty="0">
                <a:solidFill>
                  <a:srgbClr val="1F2937"/>
                </a:solidFill>
              </a:rPr>
              <a:t>Descript — edição baseada em transcrição + voz sintética/“Overdub”.</a:t>
            </a:r>
            <a:endParaRPr lang="en-US" sz="1400" dirty="0"/>
          </a:p>
          <a:p>
            <a:pPr marL="228600" indent="-228600">
              <a:lnSpc>
                <a:spcPct val="110000"/>
              </a:lnSpc>
              <a:spcAft>
                <a:spcPts val="400"/>
              </a:spcAft>
              <a:buSzPct val="100000"/>
              <a:buChar char="•"/>
            </a:pPr>
            <a:r>
              <a:rPr lang="en-US" sz="1400" dirty="0">
                <a:solidFill>
                  <a:srgbClr val="1F2937"/>
                </a:solidFill>
              </a:rPr>
              <a:t>Adobe Podcast — Enhance Speech (remoção de ruído/eco, voz “estúdio”).</a:t>
            </a:r>
            <a:endParaRPr lang="en-US" sz="1400" dirty="0"/>
          </a:p>
          <a:p>
            <a:pPr marL="228600" indent="-228600">
              <a:lnSpc>
                <a:spcPct val="110000"/>
              </a:lnSpc>
              <a:spcAft>
                <a:spcPts val="400"/>
              </a:spcAft>
              <a:buSzPct val="100000"/>
              <a:buChar char="•"/>
            </a:pPr>
            <a:r>
              <a:rPr lang="en-US" sz="1400" dirty="0">
                <a:solidFill>
                  <a:srgbClr val="1F2937"/>
                </a:solidFill>
              </a:rPr>
              <a:t>Riverside — geração automática de transcrição, show notes e clips.</a:t>
            </a:r>
            <a:endParaRPr lang="en-US" sz="1400" dirty="0"/>
          </a:p>
          <a:p>
            <a:pPr marL="228600" indent="-228600">
              <a:lnSpc>
                <a:spcPct val="110000"/>
              </a:lnSpc>
              <a:spcAft>
                <a:spcPts val="400"/>
              </a:spcAft>
              <a:buSzPct val="100000"/>
              <a:buChar char="•"/>
            </a:pPr>
            <a:r>
              <a:rPr lang="en-US" sz="1400" dirty="0">
                <a:solidFill>
                  <a:srgbClr val="1F2937"/>
                </a:solidFill>
              </a:rPr>
              <a:t>Auphonic — pós-produção automática (normalização, nivelamento, etc.).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6742355" y="1270478"/>
            <a:ext cx="4572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F2937"/>
                </a:solidFill>
              </a:rPr>
              <a:t>Implicação para a prática</a:t>
            </a:r>
            <a:endParaRPr lang="en-US" sz="2000" dirty="0"/>
          </a:p>
        </p:txBody>
      </p:sp>
      <p:sp>
        <p:nvSpPr>
          <p:cNvPr id="15" name="Text 13"/>
          <p:cNvSpPr/>
          <p:nvPr/>
        </p:nvSpPr>
        <p:spPr>
          <a:xfrm>
            <a:off x="6644513" y="3492898"/>
            <a:ext cx="4649993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285750" indent="-28575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2060"/>
                </a:solidFill>
              </a:rPr>
              <a:t>Estas </a:t>
            </a:r>
            <a:r>
              <a:rPr lang="en-US" sz="1600" dirty="0" err="1">
                <a:solidFill>
                  <a:srgbClr val="002060"/>
                </a:solidFill>
              </a:rPr>
              <a:t>plataformas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permitem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criar</a:t>
            </a:r>
            <a:r>
              <a:rPr lang="en-US" sz="1600" dirty="0">
                <a:solidFill>
                  <a:srgbClr val="002060"/>
                </a:solidFill>
              </a:rPr>
              <a:t> podcasts com </a:t>
            </a:r>
            <a:r>
              <a:rPr lang="en-US" sz="1600" dirty="0" err="1">
                <a:solidFill>
                  <a:srgbClr val="002060"/>
                </a:solidFill>
              </a:rPr>
              <a:t>qualidade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sem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exigirem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competências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avançadas</a:t>
            </a:r>
            <a:r>
              <a:rPr lang="en-US" sz="1600" dirty="0">
                <a:solidFill>
                  <a:srgbClr val="002060"/>
                </a:solidFill>
              </a:rPr>
              <a:t> de </a:t>
            </a:r>
            <a:r>
              <a:rPr lang="en-US" sz="1600" dirty="0" err="1">
                <a:solidFill>
                  <a:srgbClr val="002060"/>
                </a:solidFill>
              </a:rPr>
              <a:t>gravação</a:t>
            </a:r>
            <a:r>
              <a:rPr lang="en-US" sz="1600" dirty="0">
                <a:solidFill>
                  <a:srgbClr val="002060"/>
                </a:solidFill>
              </a:rPr>
              <a:t>/</a:t>
            </a:r>
            <a:r>
              <a:rPr lang="en-US" sz="1600" dirty="0" err="1">
                <a:solidFill>
                  <a:srgbClr val="002060"/>
                </a:solidFill>
              </a:rPr>
              <a:t>edição</a:t>
            </a:r>
            <a:r>
              <a:rPr lang="en-US" sz="1600" dirty="0">
                <a:solidFill>
                  <a:srgbClr val="002060"/>
                </a:solidFill>
              </a:rPr>
              <a:t>, </a:t>
            </a:r>
            <a:r>
              <a:rPr lang="en-US" sz="1600" dirty="0" err="1">
                <a:solidFill>
                  <a:srgbClr val="002060"/>
                </a:solidFill>
              </a:rPr>
              <a:t>automatizando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tarefas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técnicas</a:t>
            </a:r>
            <a:r>
              <a:rPr lang="en-US" sz="1600" dirty="0">
                <a:solidFill>
                  <a:srgbClr val="002060"/>
                </a:solidFill>
              </a:rPr>
              <a:t>.</a:t>
            </a:r>
          </a:p>
          <a:p>
            <a:pPr marL="285750" indent="-285750">
              <a:lnSpc>
                <a:spcPct val="115000"/>
              </a:lnSpc>
              <a:buFont typeface="Arial" panose="020B0604020202020204" pitchFamily="34" charset="0"/>
              <a:buChar char="•"/>
            </a:pPr>
            <a:endParaRPr lang="en-US" sz="1600" dirty="0">
              <a:solidFill>
                <a:srgbClr val="002060"/>
              </a:solidFill>
            </a:endParaRPr>
          </a:p>
          <a:p>
            <a:pPr marL="285750" indent="-28575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002060"/>
                </a:solidFill>
              </a:rPr>
              <a:t>O valor pedagógico mantém-se </a:t>
            </a:r>
            <a:r>
              <a:rPr lang="en-US" sz="2000" b="1" dirty="0" err="1">
                <a:solidFill>
                  <a:srgbClr val="002060"/>
                </a:solidFill>
              </a:rPr>
              <a:t>quando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é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privilegiado</a:t>
            </a:r>
            <a:r>
              <a:rPr lang="en-US" sz="2000" b="1" dirty="0">
                <a:solidFill>
                  <a:srgbClr val="002060"/>
                </a:solidFill>
              </a:rPr>
              <a:t>: </a:t>
            </a:r>
          </a:p>
          <a:p>
            <a:pPr marL="285750" indent="-285750">
              <a:lnSpc>
                <a:spcPct val="115000"/>
              </a:lnSpc>
              <a:buFont typeface="Arial" panose="020B0604020202020204" pitchFamily="34" charset="0"/>
              <a:buChar char="•"/>
            </a:pPr>
            <a:endParaRPr lang="en-US" sz="1600" dirty="0">
              <a:solidFill>
                <a:srgbClr val="002060"/>
              </a:solidFill>
            </a:endParaRPr>
          </a:p>
          <a:p>
            <a:pPr marL="490538" indent="-171450">
              <a:lnSpc>
                <a:spcPct val="115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000" b="1" dirty="0" err="1">
                <a:solidFill>
                  <a:srgbClr val="002060"/>
                </a:solidFill>
              </a:rPr>
              <a:t>leitura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crítica</a:t>
            </a:r>
            <a:r>
              <a:rPr lang="en-US" sz="2000" b="1" dirty="0">
                <a:solidFill>
                  <a:srgbClr val="002060"/>
                </a:solidFill>
              </a:rPr>
              <a:t>;</a:t>
            </a:r>
          </a:p>
          <a:p>
            <a:pPr marL="490538" indent="-171450">
              <a:lnSpc>
                <a:spcPct val="115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002060"/>
                </a:solidFill>
              </a:rPr>
              <a:t>rigor </a:t>
            </a:r>
            <a:r>
              <a:rPr lang="en-US" sz="2000" b="1" dirty="0" err="1">
                <a:solidFill>
                  <a:srgbClr val="002060"/>
                </a:solidFill>
              </a:rPr>
              <a:t>científico</a:t>
            </a:r>
            <a:r>
              <a:rPr lang="en-US" sz="2000" b="1" dirty="0">
                <a:solidFill>
                  <a:srgbClr val="002060"/>
                </a:solidFill>
              </a:rPr>
              <a:t>;</a:t>
            </a:r>
          </a:p>
          <a:p>
            <a:pPr marL="490538" indent="-171450">
              <a:lnSpc>
                <a:spcPct val="115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000" b="1" dirty="0" err="1">
                <a:solidFill>
                  <a:srgbClr val="002060"/>
                </a:solidFill>
              </a:rPr>
              <a:t>argumentação</a:t>
            </a:r>
            <a:r>
              <a:rPr lang="en-US" sz="2000" b="1" dirty="0">
                <a:solidFill>
                  <a:srgbClr val="002060"/>
                </a:solidFill>
              </a:rPr>
              <a:t>;</a:t>
            </a:r>
          </a:p>
          <a:p>
            <a:pPr marL="490538" indent="-171450">
              <a:lnSpc>
                <a:spcPct val="115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000" b="1" dirty="0" err="1">
                <a:solidFill>
                  <a:srgbClr val="002060"/>
                </a:solidFill>
              </a:rPr>
              <a:t>ética</a:t>
            </a:r>
            <a:r>
              <a:rPr lang="en-US" sz="2000" b="1" dirty="0">
                <a:solidFill>
                  <a:srgbClr val="002060"/>
                </a:solidFill>
              </a:rPr>
              <a:t> e transparência sobre uso de IA.</a:t>
            </a:r>
          </a:p>
        </p:txBody>
      </p:sp>
      <p:sp>
        <p:nvSpPr>
          <p:cNvPr id="17" name="Shape 8">
            <a:extLst>
              <a:ext uri="{FF2B5EF4-FFF2-40B4-BE49-F238E27FC236}">
                <a16:creationId xmlns:a16="http://schemas.microsoft.com/office/drawing/2014/main" id="{8955F1B7-3739-9643-8CEC-E226B6F3EB4D}"/>
              </a:ext>
            </a:extLst>
          </p:cNvPr>
          <p:cNvSpPr/>
          <p:nvPr/>
        </p:nvSpPr>
        <p:spPr>
          <a:xfrm>
            <a:off x="409303" y="1051560"/>
            <a:ext cx="120469" cy="5044440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 w="12700">
            <a:solidFill>
              <a:schemeClr val="accent5">
                <a:lumMod val="75000"/>
              </a:schemeClr>
            </a:solidFill>
            <a:prstDash val="solid"/>
          </a:ln>
        </p:spPr>
        <p:txBody>
          <a:bodyPr/>
          <a:lstStyle/>
          <a:p>
            <a:endParaRPr lang="en-PT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</TotalTime>
  <Words>989</Words>
  <Application>Microsoft Office PowerPoint</Application>
  <PresentationFormat>Widescreen</PresentationFormat>
  <Paragraphs>76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-webkit-standard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Maria Margarida Moreira de Melo</cp:lastModifiedBy>
  <cp:revision>8</cp:revision>
  <dcterms:created xsi:type="dcterms:W3CDTF">2025-12-29T15:48:10Z</dcterms:created>
  <dcterms:modified xsi:type="dcterms:W3CDTF">2026-01-06T09:18:04Z</dcterms:modified>
</cp:coreProperties>
</file>